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481636" r:id="rId2"/>
    <p:sldId id="2147481592" r:id="rId3"/>
    <p:sldId id="214748163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.sv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svg"/><Relationship Id="rId3" Type="http://schemas.openxmlformats.org/officeDocument/2006/relationships/tags" Target="../tags/tag13.xml"/><Relationship Id="rId7" Type="http://schemas.openxmlformats.org/officeDocument/2006/relationships/image" Target="../media/image9.png"/><Relationship Id="rId12" Type="http://schemas.openxmlformats.org/officeDocument/2006/relationships/image" Target="../media/image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6.e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2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84E6626-FD7E-4C63-8D13-D66A8A348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01C832-6FAC-40A0-BBA3-94F0E463DC45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1470479"/>
            <a:ext cx="6350010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30C48B-685A-4627-8230-DBBFCD3E60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5765982" cy="2903488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83A02BE-49C7-41EC-A224-F228B39F3B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4841" y="4752153"/>
            <a:ext cx="5765982" cy="816606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78388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1952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55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_dou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206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_double titl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 marL="361950" indent="-180975"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4561A05-7671-4539-AB97-A9979F67EB4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919669-F96A-4239-990D-B48E0AE68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20154" y="6295536"/>
            <a:ext cx="201384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F1CF3-C473-4B59-9814-FFEC4D26E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LLP, a Delaware limited liability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D5ED2D-F17F-4481-8AE6-4D9EA0535145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8">
            <a:extLst>
              <a:ext uri="{FF2B5EF4-FFF2-40B4-BE49-F238E27FC236}">
                <a16:creationId xmlns:a16="http://schemas.microsoft.com/office/drawing/2014/main" id="{8D073B6C-A3F6-459D-BC13-DC57D78ED58C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234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95200" cy="5334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96358" y="6295536"/>
            <a:ext cx="1937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LLP, a Delaware limited liability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2012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98B95CDD-2ABB-4477-9BBC-48463CC47FEF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061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0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95200" cy="5334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64606" y="6295536"/>
            <a:ext cx="196938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1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LLP, a Delaware limited liability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4968000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ED3211B-3C86-4413-BA20-A4F81B443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8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26EE2363-59EE-4324-9D1D-5A7467133FB7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731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823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10195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003200" y="3742126"/>
            <a:ext cx="10195200" cy="213574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456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64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07546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11892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07546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11892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37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eft Horizont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55BC26-8F17-7FC3-AD6F-51DF0F4DF8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r="6250" b="3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84E6626-FD7E-4C63-8D13-D66A8A348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476" y="431800"/>
            <a:ext cx="914400" cy="36834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30C48B-685A-4627-8230-DBBFCD3E60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8477" y="1759937"/>
            <a:ext cx="5097524" cy="2903488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83A02BE-49C7-41EC-A224-F228B39F3B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477" y="4752153"/>
            <a:ext cx="5097524" cy="525903"/>
          </a:xfrm>
          <a:ln w="3175">
            <a:noFill/>
            <a:prstDash val="lgDash"/>
          </a:ln>
        </p:spPr>
        <p:txBody>
          <a:bodyPr wrap="square" anchor="t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8BFB1D5-D046-4E06-8AD4-1BE7283AC7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8477" y="5567423"/>
            <a:ext cx="5097524" cy="309502"/>
          </a:xfrm>
          <a:ln w="3175">
            <a:noFill/>
            <a:prstDash val="lgDash"/>
          </a:ln>
        </p:spPr>
        <p:txBody>
          <a:bodyPr wrap="square" anchor="t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1385626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um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03200" y="3500437"/>
            <a:ext cx="2448000" cy="646331"/>
          </a:xfrm>
        </p:spPr>
        <p:txBody>
          <a:bodyPr>
            <a:spAutoFit/>
          </a:bodyPr>
          <a:lstStyle>
            <a:lvl1pPr>
              <a:defRPr sz="24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defRPr sz="1300"/>
            </a:lvl2pPr>
          </a:lstStyle>
          <a:p>
            <a:pPr lvl="0"/>
            <a:r>
              <a:rPr lang="en-US"/>
              <a:t>Partner Name</a:t>
            </a:r>
          </a:p>
          <a:p>
            <a:pPr lvl="1"/>
            <a:r>
              <a:rPr lang="en-US"/>
              <a:t>Sector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582433" y="3500437"/>
            <a:ext cx="2448000" cy="646331"/>
          </a:xfrm>
        </p:spPr>
        <p:txBody>
          <a:bodyPr>
            <a:spAutoFit/>
          </a:bodyPr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1300"/>
            </a:lvl2pPr>
          </a:lstStyle>
          <a:p>
            <a:pPr lvl="0"/>
            <a:r>
              <a:rPr lang="en-US"/>
              <a:t>Partner Name</a:t>
            </a:r>
          </a:p>
          <a:p>
            <a:pPr lvl="1"/>
            <a:r>
              <a:rPr lang="en-US"/>
              <a:t>Sector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161566" y="3500437"/>
            <a:ext cx="2448000" cy="646331"/>
          </a:xfrm>
        </p:spPr>
        <p:txBody>
          <a:bodyPr>
            <a:spAutoFit/>
          </a:bodyPr>
          <a:lstStyle>
            <a:lvl1pPr>
              <a:defRPr sz="240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>
              <a:defRPr sz="1300"/>
            </a:lvl2pPr>
          </a:lstStyle>
          <a:p>
            <a:pPr lvl="0"/>
            <a:r>
              <a:rPr lang="en-US"/>
              <a:t>Partner Name</a:t>
            </a:r>
          </a:p>
          <a:p>
            <a:pPr lvl="1"/>
            <a:r>
              <a:rPr lang="en-US"/>
              <a:t>Sector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6D499DA-AB3A-42FA-AEC3-59074A9B143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3300" y="1330324"/>
            <a:ext cx="2448000" cy="19008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0087E5F-B6BA-4B21-AEE1-13ECBDE2B7A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82433" y="1330324"/>
            <a:ext cx="2448000" cy="19008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87444CB-F6F1-40E7-BD1A-43812BC02B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61566" y="1330324"/>
            <a:ext cx="2448000" cy="19008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BF16C7DF-AAFB-48BF-9719-BEDB49FA0EA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740700" y="1330324"/>
            <a:ext cx="2448000" cy="19008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E82B65-4225-4835-9D11-414E80A480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40700" y="3500437"/>
            <a:ext cx="2448000" cy="646331"/>
          </a:xfrm>
        </p:spPr>
        <p:txBody>
          <a:bodyPr>
            <a:spAutoFit/>
          </a:bodyPr>
          <a:lstStyle>
            <a:lvl1pPr>
              <a:defRPr sz="2400">
                <a:solidFill>
                  <a:schemeClr val="accent5"/>
                </a:solidFill>
                <a:latin typeface="Arial" panose="020B0604020202020204" pitchFamily="34" charset="0"/>
              </a:defRPr>
            </a:lvl1pPr>
            <a:lvl2pPr>
              <a:defRPr sz="1300"/>
            </a:lvl2pPr>
          </a:lstStyle>
          <a:p>
            <a:pPr lvl="0"/>
            <a:r>
              <a:rPr lang="en-US"/>
              <a:t>Partner Name</a:t>
            </a:r>
          </a:p>
          <a:p>
            <a:pPr lvl="1"/>
            <a:r>
              <a:rPr lang="en-US"/>
              <a:t>Sector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24AF4F7-6286-4F12-8CC6-9D3D2C2EA2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7953" y="1330324"/>
            <a:ext cx="593348" cy="5653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1392"/>
              <a:gd name="connsiteX1" fmla="*/ 10000 w 10000"/>
              <a:gd name="connsiteY1" fmla="*/ 0 h 11392"/>
              <a:gd name="connsiteX2" fmla="*/ 9996 w 10000"/>
              <a:gd name="connsiteY2" fmla="*/ 11392 h 11392"/>
              <a:gd name="connsiteX3" fmla="*/ 0 w 10000"/>
              <a:gd name="connsiteY3" fmla="*/ 0 h 11392"/>
              <a:gd name="connsiteX0" fmla="*/ 0 w 12833"/>
              <a:gd name="connsiteY0" fmla="*/ 48 h 11392"/>
              <a:gd name="connsiteX1" fmla="*/ 12833 w 12833"/>
              <a:gd name="connsiteY1" fmla="*/ 0 h 11392"/>
              <a:gd name="connsiteX2" fmla="*/ 12829 w 12833"/>
              <a:gd name="connsiteY2" fmla="*/ 11392 h 11392"/>
              <a:gd name="connsiteX3" fmla="*/ 0 w 12833"/>
              <a:gd name="connsiteY3" fmla="*/ 48 h 1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3" h="11392">
                <a:moveTo>
                  <a:pt x="0" y="48"/>
                </a:moveTo>
                <a:lnTo>
                  <a:pt x="12833" y="0"/>
                </a:lnTo>
                <a:cubicBezTo>
                  <a:pt x="12832" y="3797"/>
                  <a:pt x="12830" y="7595"/>
                  <a:pt x="12829" y="11392"/>
                </a:cubicBezTo>
                <a:lnTo>
                  <a:pt x="0" y="4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none" lIns="216000" tIns="0" bIns="288000" anchor="ctr" anchorCtr="1">
            <a:noAutofit/>
          </a:bodyPr>
          <a:lstStyle>
            <a:lvl1pPr algn="r">
              <a:defRPr lang="en-GB" sz="1600" b="0" kern="1200" spc="2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/>
              <a:t>01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A1AAB6E-94B2-4E91-9CEB-50E84434F0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5363" y="4343400"/>
            <a:ext cx="2448000" cy="1533525"/>
          </a:xfrm>
        </p:spPr>
        <p:txBody>
          <a:bodyPr/>
          <a:lstStyle>
            <a:lvl2pPr>
              <a:defRPr sz="1300"/>
            </a:lvl2pPr>
          </a:lstStyle>
          <a:p>
            <a:pPr lvl="1"/>
            <a:r>
              <a:rPr lang="en-US"/>
              <a:t>Text Placeholder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41DA198-669A-415B-9D0E-89D5BDCB8B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82433" y="4343400"/>
            <a:ext cx="2448000" cy="1533525"/>
          </a:xfrm>
        </p:spPr>
        <p:txBody>
          <a:bodyPr/>
          <a:lstStyle>
            <a:lvl2pPr>
              <a:defRPr sz="1300"/>
            </a:lvl2pPr>
          </a:lstStyle>
          <a:p>
            <a:pPr lvl="1"/>
            <a:r>
              <a:rPr lang="en-US"/>
              <a:t>Text Placeholder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DC5114C-C3D2-49E7-A38D-466F95B5A2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61566" y="4343400"/>
            <a:ext cx="2448000" cy="1533525"/>
          </a:xfrm>
        </p:spPr>
        <p:txBody>
          <a:bodyPr/>
          <a:lstStyle>
            <a:lvl2pPr>
              <a:defRPr sz="1300"/>
            </a:lvl2pPr>
          </a:lstStyle>
          <a:p>
            <a:pPr lvl="1"/>
            <a:r>
              <a:rPr lang="en-US"/>
              <a:t>Text Placeholder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468C94C-268F-4547-8993-7B47FB365E8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40700" y="4343400"/>
            <a:ext cx="2448000" cy="1533525"/>
          </a:xfrm>
        </p:spPr>
        <p:txBody>
          <a:bodyPr/>
          <a:lstStyle>
            <a:lvl2pPr>
              <a:defRPr sz="1300"/>
            </a:lvl2pPr>
          </a:lstStyle>
          <a:p>
            <a:pPr lvl="1"/>
            <a:r>
              <a:rPr lang="en-US"/>
              <a:t>Text Placeholder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CA373DA8-5766-4E27-AB6B-2D49F7E7841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37085" y="1330324"/>
            <a:ext cx="593348" cy="5653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1392"/>
              <a:gd name="connsiteX1" fmla="*/ 10000 w 10000"/>
              <a:gd name="connsiteY1" fmla="*/ 0 h 11392"/>
              <a:gd name="connsiteX2" fmla="*/ 9996 w 10000"/>
              <a:gd name="connsiteY2" fmla="*/ 11392 h 11392"/>
              <a:gd name="connsiteX3" fmla="*/ 0 w 10000"/>
              <a:gd name="connsiteY3" fmla="*/ 0 h 11392"/>
              <a:gd name="connsiteX0" fmla="*/ 0 w 12833"/>
              <a:gd name="connsiteY0" fmla="*/ 48 h 11392"/>
              <a:gd name="connsiteX1" fmla="*/ 12833 w 12833"/>
              <a:gd name="connsiteY1" fmla="*/ 0 h 11392"/>
              <a:gd name="connsiteX2" fmla="*/ 12829 w 12833"/>
              <a:gd name="connsiteY2" fmla="*/ 11392 h 11392"/>
              <a:gd name="connsiteX3" fmla="*/ 0 w 12833"/>
              <a:gd name="connsiteY3" fmla="*/ 48 h 1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3" h="11392">
                <a:moveTo>
                  <a:pt x="0" y="48"/>
                </a:moveTo>
                <a:lnTo>
                  <a:pt x="12833" y="0"/>
                </a:lnTo>
                <a:cubicBezTo>
                  <a:pt x="12832" y="3797"/>
                  <a:pt x="12830" y="7595"/>
                  <a:pt x="12829" y="11392"/>
                </a:cubicBezTo>
                <a:lnTo>
                  <a:pt x="0" y="4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none" lIns="216000" tIns="0" bIns="288000" anchor="ctr" anchorCtr="1">
            <a:noAutofit/>
          </a:bodyPr>
          <a:lstStyle>
            <a:lvl1pPr algn="r">
              <a:defRPr lang="en-GB" sz="1600" b="0" kern="1200" spc="2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/>
              <a:t>02</a:t>
            </a:r>
            <a:endParaRPr lang="en-GB"/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72EC7370-28C3-4DEF-9936-6044EC44FDC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16218" y="1330324"/>
            <a:ext cx="593348" cy="5653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1392"/>
              <a:gd name="connsiteX1" fmla="*/ 10000 w 10000"/>
              <a:gd name="connsiteY1" fmla="*/ 0 h 11392"/>
              <a:gd name="connsiteX2" fmla="*/ 9996 w 10000"/>
              <a:gd name="connsiteY2" fmla="*/ 11392 h 11392"/>
              <a:gd name="connsiteX3" fmla="*/ 0 w 10000"/>
              <a:gd name="connsiteY3" fmla="*/ 0 h 11392"/>
              <a:gd name="connsiteX0" fmla="*/ 0 w 12833"/>
              <a:gd name="connsiteY0" fmla="*/ 48 h 11392"/>
              <a:gd name="connsiteX1" fmla="*/ 12833 w 12833"/>
              <a:gd name="connsiteY1" fmla="*/ 0 h 11392"/>
              <a:gd name="connsiteX2" fmla="*/ 12829 w 12833"/>
              <a:gd name="connsiteY2" fmla="*/ 11392 h 11392"/>
              <a:gd name="connsiteX3" fmla="*/ 0 w 12833"/>
              <a:gd name="connsiteY3" fmla="*/ 48 h 1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3" h="11392">
                <a:moveTo>
                  <a:pt x="0" y="48"/>
                </a:moveTo>
                <a:lnTo>
                  <a:pt x="12833" y="0"/>
                </a:lnTo>
                <a:cubicBezTo>
                  <a:pt x="12832" y="3797"/>
                  <a:pt x="12830" y="7595"/>
                  <a:pt x="12829" y="11392"/>
                </a:cubicBezTo>
                <a:lnTo>
                  <a:pt x="0" y="48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none" lIns="216000" tIns="0" bIns="288000" anchor="ctr" anchorCtr="1">
            <a:noAutofit/>
          </a:bodyPr>
          <a:lstStyle>
            <a:lvl1pPr algn="r">
              <a:defRPr lang="en-GB" sz="1600" b="0" kern="1200" spc="2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/>
              <a:t>03</a:t>
            </a:r>
            <a:endParaRPr lang="en-GB"/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CA9841A3-E975-4AA0-932D-99A38F36198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595352" y="1330324"/>
            <a:ext cx="593348" cy="5653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1392"/>
              <a:gd name="connsiteX1" fmla="*/ 10000 w 10000"/>
              <a:gd name="connsiteY1" fmla="*/ 0 h 11392"/>
              <a:gd name="connsiteX2" fmla="*/ 9996 w 10000"/>
              <a:gd name="connsiteY2" fmla="*/ 11392 h 11392"/>
              <a:gd name="connsiteX3" fmla="*/ 0 w 10000"/>
              <a:gd name="connsiteY3" fmla="*/ 0 h 11392"/>
              <a:gd name="connsiteX0" fmla="*/ 0 w 12833"/>
              <a:gd name="connsiteY0" fmla="*/ 48 h 11392"/>
              <a:gd name="connsiteX1" fmla="*/ 12833 w 12833"/>
              <a:gd name="connsiteY1" fmla="*/ 0 h 11392"/>
              <a:gd name="connsiteX2" fmla="*/ 12829 w 12833"/>
              <a:gd name="connsiteY2" fmla="*/ 11392 h 11392"/>
              <a:gd name="connsiteX3" fmla="*/ 0 w 12833"/>
              <a:gd name="connsiteY3" fmla="*/ 48 h 1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3" h="11392">
                <a:moveTo>
                  <a:pt x="0" y="48"/>
                </a:moveTo>
                <a:lnTo>
                  <a:pt x="12833" y="0"/>
                </a:lnTo>
                <a:cubicBezTo>
                  <a:pt x="12832" y="3797"/>
                  <a:pt x="12830" y="7595"/>
                  <a:pt x="12829" y="11392"/>
                </a:cubicBezTo>
                <a:lnTo>
                  <a:pt x="0" y="4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none" lIns="216000" tIns="0" bIns="288000" anchor="ctr" anchorCtr="1">
            <a:noAutofit/>
          </a:bodyPr>
          <a:lstStyle>
            <a:lvl1pPr algn="r">
              <a:defRPr lang="en-GB" sz="1600" b="0" kern="1200" spc="2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/>
              <a:t>04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6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81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68D3E60-F95F-4250-92C1-89CF93433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8D8E592C-F128-4E4B-970B-BFB5C0F2A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E6B17CD-E0EF-40A4-A171-4E4B731CE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3C9A44B-2A8F-416D-A76B-F3A018572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D3A5B3AC-C2E0-40CF-9D31-036461F79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969E3860-942E-40E2-A1C8-AF5DF29675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8E580107-2025-4C04-9884-4A6DBB63D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BC4D5128-392D-4FC9-A83F-FA43203A4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A8EB5529-8601-4864-9983-FBB672B8B9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715BC67-F699-49E6-B5D7-22ED9DFA81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142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580C36-1E70-46DD-9783-AFD66B7DEC90}"/>
              </a:ext>
            </a:extLst>
          </p:cNvPr>
          <p:cNvSpPr/>
          <p:nvPr userDrawn="1"/>
        </p:nvSpPr>
        <p:spPr>
          <a:xfrm>
            <a:off x="0" y="0"/>
            <a:ext cx="12192000" cy="26860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err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720597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437994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55391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590187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469478F-D315-4922-A7E4-E575455BF3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72788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557E01-A30E-46EA-BAB3-4F33E0992F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95363" y="1330325"/>
            <a:ext cx="10185400" cy="538609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325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325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BA5FBEF-FE77-4CC8-B2D5-D94327DAF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59D9BAA-2BF4-4A94-BAA4-5D091A296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3D170C1-7106-44D2-A62F-A804F244A0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DDAC4CF-AC2F-4D83-9FB0-DDFB71EE9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C84B130-9B9F-460C-87A1-4E3012ECE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C076374-F8FA-413A-9C7F-81C823512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92DC24D7-E120-435A-8A2A-98E939AC4C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1F15369-328E-43E6-894F-1F86414EB3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684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Box with Icon and Cent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9862B5-E58D-4F98-8070-F04E6659AC3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03346" y="1330325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4967685 w 4967685"/>
              <a:gd name="connsiteY1" fmla="*/ 0 h 2132614"/>
              <a:gd name="connsiteX2" fmla="*/ 4967685 w 4967685"/>
              <a:gd name="connsiteY2" fmla="*/ 1013538 h 2132614"/>
              <a:gd name="connsiteX3" fmla="*/ 3364916 w 4967685"/>
              <a:gd name="connsiteY3" fmla="*/ 1013538 h 2132614"/>
              <a:gd name="connsiteX4" fmla="*/ 3364916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4967685" y="0"/>
                </a:lnTo>
                <a:lnTo>
                  <a:pt x="4967685" y="1013538"/>
                </a:lnTo>
                <a:lnTo>
                  <a:pt x="3364916" y="1013538"/>
                </a:lnTo>
                <a:lnTo>
                  <a:pt x="3364916" y="2132614"/>
                </a:lnTo>
                <a:lnTo>
                  <a:pt x="0" y="2132614"/>
                </a:lnTo>
                <a:close/>
              </a:path>
            </a:pathLst>
          </a:custGeom>
          <a:solidFill>
            <a:srgbClr val="DCE6EE"/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EEBDCDC-F212-4ED4-8D32-7B1BC919EF2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220971" y="1330325"/>
            <a:ext cx="4970724" cy="2132614"/>
          </a:xfrm>
          <a:custGeom>
            <a:avLst/>
            <a:gdLst>
              <a:gd name="connsiteX0" fmla="*/ 0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1602767 w 4970724"/>
              <a:gd name="connsiteY3" fmla="*/ 2132614 h 2132614"/>
              <a:gd name="connsiteX4" fmla="*/ 1602767 w 4970724"/>
              <a:gd name="connsiteY4" fmla="*/ 1013538 h 2132614"/>
              <a:gd name="connsiteX5" fmla="*/ 0 w 4970724"/>
              <a:gd name="connsiteY5" fmla="*/ 1013538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0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1602767" y="2132614"/>
                </a:lnTo>
                <a:lnTo>
                  <a:pt x="1602767" y="1013538"/>
                </a:lnTo>
                <a:lnTo>
                  <a:pt x="0" y="1013538"/>
                </a:lnTo>
                <a:close/>
              </a:path>
            </a:pathLst>
          </a:custGeom>
          <a:solidFill>
            <a:srgbClr val="DCE6EE"/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E0E984E-3A85-42BD-A2C6-26D3EB300D8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003346" y="3747502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3364916 w 4967685"/>
              <a:gd name="connsiteY1" fmla="*/ 0 h 2132614"/>
              <a:gd name="connsiteX2" fmla="*/ 3364916 w 4967685"/>
              <a:gd name="connsiteY2" fmla="*/ 1119077 h 2132614"/>
              <a:gd name="connsiteX3" fmla="*/ 4967685 w 4967685"/>
              <a:gd name="connsiteY3" fmla="*/ 1119077 h 2132614"/>
              <a:gd name="connsiteX4" fmla="*/ 4967685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3364916" y="0"/>
                </a:lnTo>
                <a:lnTo>
                  <a:pt x="3364916" y="1119077"/>
                </a:lnTo>
                <a:lnTo>
                  <a:pt x="4967685" y="1119077"/>
                </a:lnTo>
                <a:lnTo>
                  <a:pt x="4967685" y="2132614"/>
                </a:lnTo>
                <a:lnTo>
                  <a:pt x="0" y="2132614"/>
                </a:lnTo>
                <a:close/>
              </a:path>
            </a:pathLst>
          </a:custGeom>
          <a:solidFill>
            <a:srgbClr val="DCE6EE"/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DB6DB5B-6EBB-4E77-8ECE-2DE4424BD66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220971" y="3747502"/>
            <a:ext cx="4970724" cy="2132614"/>
          </a:xfrm>
          <a:custGeom>
            <a:avLst/>
            <a:gdLst>
              <a:gd name="connsiteX0" fmla="*/ 1602767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0 w 4970724"/>
              <a:gd name="connsiteY3" fmla="*/ 2132614 h 2132614"/>
              <a:gd name="connsiteX4" fmla="*/ 0 w 4970724"/>
              <a:gd name="connsiteY4" fmla="*/ 1119077 h 2132614"/>
              <a:gd name="connsiteX5" fmla="*/ 1602767 w 4970724"/>
              <a:gd name="connsiteY5" fmla="*/ 1119077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1602767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0" y="2132614"/>
                </a:lnTo>
                <a:lnTo>
                  <a:pt x="0" y="1119077"/>
                </a:lnTo>
                <a:lnTo>
                  <a:pt x="1602767" y="1119077"/>
                </a:lnTo>
                <a:close/>
              </a:path>
            </a:pathLst>
          </a:custGeom>
          <a:solidFill>
            <a:srgbClr val="DCE6EE"/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4571176" y="2546022"/>
            <a:ext cx="3049649" cy="21183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108000" tIns="108000" rIns="108000" bIns="108000" anchor="ctr" anchorCtr="1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899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3"/>
            <a:ext cx="4968000" cy="4156211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20800" y="1720713"/>
            <a:ext cx="4968000" cy="4156211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208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3692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20800" y="1720714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208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6220800" y="4130720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22080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0759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Quad Boxes BG Dark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1763B05F-830B-4267-AD78-15D92D15E48D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13A210-92DD-4299-9F1D-B2FE60EC3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02702" y="6295536"/>
            <a:ext cx="193129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59EB3-99CA-467E-9F82-D5B531A2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C51904-D930-45AA-AF92-A006847C8BF5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2086F202-0162-4310-A956-FCCC947433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0" name="Text Placeholder 8">
            <a:extLst>
              <a:ext uri="{FF2B5EF4-FFF2-40B4-BE49-F238E27FC236}">
                <a16:creationId xmlns:a16="http://schemas.microsoft.com/office/drawing/2014/main" id="{E8B6691E-17EA-480D-B598-F314E1A68E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59F2358C-C167-462D-9F76-6D66B9B409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0800" y="1720714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B2FCC9C9-35DE-4F3C-A352-30EE65DD5B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2080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EA017BC0-9170-4186-94F7-40E80F981A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0383342E-84C2-404C-8D37-45747A1916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8">
            <a:extLst>
              <a:ext uri="{FF2B5EF4-FFF2-40B4-BE49-F238E27FC236}">
                <a16:creationId xmlns:a16="http://schemas.microsoft.com/office/drawing/2014/main" id="{BE27B3E2-E887-473C-8464-38B061F67E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20800" y="4130720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4C0C9B8C-19B0-44D7-9F0F-975D45D400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2080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raphic 8">
            <a:extLst>
              <a:ext uri="{FF2B5EF4-FFF2-40B4-BE49-F238E27FC236}">
                <a16:creationId xmlns:a16="http://schemas.microsoft.com/office/drawing/2014/main" id="{A75E6CC5-8B44-4F43-ACAA-428A4ADCE45D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41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Left Horizont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F42A10-689A-D5BF-F232-F071A4404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55" t="556" r="555" b="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84E6626-FD7E-4C63-8D13-D66A8A348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476" y="431800"/>
            <a:ext cx="914400" cy="36834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30C48B-685A-4627-8230-DBBFCD3E60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8477" y="1559298"/>
            <a:ext cx="5097524" cy="2903488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83A02BE-49C7-41EC-A224-F228B39F3B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477" y="4752153"/>
            <a:ext cx="5097524" cy="525903"/>
          </a:xfrm>
          <a:ln w="3175">
            <a:noFill/>
            <a:prstDash val="lgDash"/>
          </a:ln>
        </p:spPr>
        <p:txBody>
          <a:bodyPr wrap="square" anchor="t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8BFB1D5-D046-4E06-8AD4-1BE7283AC7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8477" y="5567423"/>
            <a:ext cx="5097524" cy="309502"/>
          </a:xfrm>
          <a:ln w="3175">
            <a:noFill/>
            <a:prstDash val="lgDash"/>
          </a:ln>
        </p:spPr>
        <p:txBody>
          <a:bodyPr wrap="square" anchor="t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2852518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9D65585-570B-4F7D-B4BC-0F7CFAF52BAF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9860" y="981075"/>
            <a:ext cx="5252400" cy="3784725"/>
          </a:xfrm>
          <a:noFill/>
        </p:spPr>
        <p:txBody>
          <a:bodyPr lIns="0" tIns="0" rIns="0" bIns="0" anchor="ctr" anchorCtr="0"/>
          <a:lstStyle>
            <a:lvl1pPr algn="l">
              <a:lnSpc>
                <a:spcPct val="80000"/>
              </a:lnSpc>
              <a:defRPr lang="en-US" sz="6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/>
              <a:t>Title slide text only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E67C5C-769B-4AEA-A1B7-EFD4A3AA2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8239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2">
    <p:bg>
      <p:bgPr>
        <a:gradFill flip="none" rotWithShape="1">
          <a:gsLst>
            <a:gs pos="0">
              <a:schemeClr val="accent5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028513-B602-5644-A42D-249AF7945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 t="10463" b="50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2925CE2F-8945-49DE-BCC2-8BCACF480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363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C346F2F1-AF73-4284-8702-745152AF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5363" y="1140069"/>
            <a:ext cx="1082675" cy="1107996"/>
          </a:xfrm>
        </p:spPr>
        <p:txBody>
          <a:bodyPr anchor="ctr" anchorCtr="0">
            <a:spAutoFit/>
          </a:bodyPr>
          <a:lstStyle>
            <a:lvl1pPr>
              <a:lnSpc>
                <a:spcPct val="80000"/>
              </a:lnSpc>
              <a:defRPr lang="en-US" sz="7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/>
              <a:t>00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5363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lang="en-US" sz="6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/>
              <a:t>Title slide text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58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2">
    <p:bg>
      <p:bgPr>
        <a:gradFill flip="none" rotWithShape="1">
          <a:gsLst>
            <a:gs pos="0">
              <a:schemeClr val="accent5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blue light streaks&#10;&#10;Description automatically generated with medium confidence">
            <a:extLst>
              <a:ext uri="{FF2B5EF4-FFF2-40B4-BE49-F238E27FC236}">
                <a16:creationId xmlns:a16="http://schemas.microsoft.com/office/drawing/2014/main" id="{37F5547D-2AFF-52F8-1AA7-BA5683C57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" t="9107" r="12624" b="43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01BC1B-6562-88E5-B6DA-9F4FB597B76F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D92E415-5346-B3BC-0707-B953F482F8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5210CEF-1F6F-2893-35EE-6ECD7DB721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1107996"/>
          </a:xfrm>
        </p:spPr>
        <p:txBody>
          <a:bodyPr anchor="ctr" anchorCtr="0">
            <a:spAutoFit/>
          </a:bodyPr>
          <a:lstStyle>
            <a:lvl1pPr>
              <a:lnSpc>
                <a:spcPct val="80000"/>
              </a:lnSpc>
              <a:defRPr lang="en-US" sz="7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/>
              <a:t>00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093A33-3C2B-7A9B-9C01-7C6DDB7BEC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lang="en-US" sz="6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/>
              <a:t>Title slide text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22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gradFill flip="none" rotWithShape="1">
          <a:gsLst>
            <a:gs pos="0">
              <a:schemeClr val="accent5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AF31653-DA95-4567-9106-71E1E49BA627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2925CE2F-8945-49DE-BCC2-8BCACF480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C346F2F1-AF73-4284-8702-745152AF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1107996"/>
          </a:xfrm>
        </p:spPr>
        <p:txBody>
          <a:bodyPr anchor="ctr" anchorCtr="0">
            <a:spAutoFit/>
          </a:bodyPr>
          <a:lstStyle>
            <a:lvl1pPr>
              <a:lnSpc>
                <a:spcPct val="80000"/>
              </a:lnSpc>
              <a:defRPr lang="en-US" sz="7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/>
              <a:t>00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lang="en-US" sz="6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/>
              <a:t>Title slide text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25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87A788-0BF5-4419-BCFC-809F6D2E93AA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ACEAFF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lang="en-US" sz="6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/>
              <a:t>Title slide text only</a:t>
            </a:r>
            <a:endParaRPr lang="en-US"/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5F7723F4-8321-43A3-962F-3DEEE5C6D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17B18B8B-EB09-48D8-AC31-3A9DFAC0B7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1107996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7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4539405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9D65585-570B-4F7D-B4BC-0F7CFAF52BAF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9860" y="1330325"/>
            <a:ext cx="5252400" cy="2367199"/>
          </a:xfrm>
          <a:noFill/>
        </p:spPr>
        <p:txBody>
          <a:bodyPr lIns="0" tIns="0" rIns="0" bIns="0" anchor="ctr" anchorCtr="0"/>
          <a:lstStyle>
            <a:lvl1pPr algn="l">
              <a:defRPr lang="en-US" sz="6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/>
              <a:t>Title slide text only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E67C5C-769B-4AEA-A1B7-EFD4A3AA2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9860" y="4533309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71449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dark Gradient">
    <p:bg>
      <p:bgPr>
        <a:gradFill>
          <a:gsLst>
            <a:gs pos="100000">
              <a:schemeClr val="accent1"/>
            </a:gs>
            <a:gs pos="0">
              <a:schemeClr val="accent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>
            <p:custDataLst>
              <p:tags r:id="rId1"/>
            </p:custDataLst>
          </p:nvPr>
        </p:nvSpPr>
        <p:spPr>
          <a:xfrm>
            <a:off x="989263" y="5750095"/>
            <a:ext cx="214161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1E9CC-2A2B-4C75-8522-60824F3AC7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1000"/>
              </a:spcAft>
              <a:defRPr sz="900" b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 sz="9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E01CBC1-FC71-43BD-845D-21EEEFA256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4D5492-D401-42A2-B377-EA27220983D3}"/>
              </a:ext>
            </a:extLst>
          </p:cNvPr>
          <p:cNvGrpSpPr/>
          <p:nvPr userDrawn="1"/>
        </p:nvGrpSpPr>
        <p:grpSpPr>
          <a:xfrm>
            <a:off x="998476" y="2881529"/>
            <a:ext cx="2023200" cy="367957"/>
            <a:chOff x="998476" y="2881529"/>
            <a:chExt cx="2023200" cy="36795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196AFE-0767-4ACF-9869-412F4845EABF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42C7C2-E55C-467A-A194-4BA78575F316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45E1FE7-629E-4892-B2EB-2FDAB3326BE5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7E3B322-EB53-4C7E-8968-4B7B3CE2432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3E6F56-5300-4CC2-8B6F-98341C903A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5688464F-C48A-4F62-97E1-E717A76F03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3DBC0AA5-6153-434E-A0C9-A5D940745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809B7D2B-5280-4ED4-B112-B6C654C52E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B338E268-56D8-4524-BB26-DA84FEEF86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D7CE8814-2E6C-49B9-A2A8-80AB288D9A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03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light gradient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>
            <p:custDataLst>
              <p:tags r:id="rId1"/>
            </p:custDataLst>
          </p:nvPr>
        </p:nvSpPr>
        <p:spPr>
          <a:xfrm>
            <a:off x="989263" y="5750095"/>
            <a:ext cx="214161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A835BAAE-8387-4EE5-AB59-6FBE19144C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1000"/>
              </a:spcAft>
              <a:defRPr sz="900" b="0">
                <a:solidFill>
                  <a:schemeClr val="accent2"/>
                </a:solidFill>
              </a:defRPr>
            </a:lvl1pPr>
            <a:lvl2pPr>
              <a:spcAft>
                <a:spcPts val="1000"/>
              </a:spcAft>
              <a:defRPr sz="900" b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93B40796-98D9-465A-9944-CCD9D00EE9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accent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D33E6D-5377-46E3-B1FF-E91C54D03F04}"/>
              </a:ext>
            </a:extLst>
          </p:cNvPr>
          <p:cNvGrpSpPr/>
          <p:nvPr userDrawn="1"/>
        </p:nvGrpSpPr>
        <p:grpSpPr>
          <a:xfrm>
            <a:off x="998476" y="2881529"/>
            <a:ext cx="2023200" cy="367957"/>
            <a:chOff x="998476" y="2881529"/>
            <a:chExt cx="2023200" cy="3679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4461B7-55B7-4469-ADF0-D4A2CB8F5710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F734C6-FA66-47AA-9466-88AC05333E29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928039-DB0D-4F9F-A695-D6F65A328FCD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E314CEC-778A-45F5-AF53-25973CFF2C6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A5A09B0-ADE2-48D6-9500-156D9353A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7D51E6DF-03C0-4528-A826-C16F599ABA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B7A09755-6B8F-4E6B-95E4-A3F59CF5D0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6" name="Picture 25" descr="Logo&#10;&#10;Description automatically generated">
              <a:extLst>
                <a:ext uri="{FF2B5EF4-FFF2-40B4-BE49-F238E27FC236}">
                  <a16:creationId xmlns:a16="http://schemas.microsoft.com/office/drawing/2014/main" id="{FF482287-E023-4BA0-BEEC-A27AF495C2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475EF34B-0D63-4B5C-BF0F-AA0D0D345D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316E0CBF-F67B-4988-A694-3CA5B79E65D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891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5724-C137-47F3-B441-6C1B9714F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C0FFF-EDF5-49D0-8C1F-A5D5BA3335B9}"/>
              </a:ext>
            </a:extLst>
          </p:cNvPr>
          <p:cNvSpPr/>
          <p:nvPr userDrawn="1"/>
        </p:nvSpPr>
        <p:spPr>
          <a:xfrm>
            <a:off x="998351" y="2246533"/>
            <a:ext cx="839614" cy="411225"/>
          </a:xfrm>
          <a:prstGeom prst="rect">
            <a:avLst/>
          </a:prstGeom>
          <a:solidFill>
            <a:srgbClr val="1E4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30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73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F4118-D01B-40DD-940F-068338DB15A5}"/>
              </a:ext>
            </a:extLst>
          </p:cNvPr>
          <p:cNvSpPr/>
          <p:nvPr userDrawn="1"/>
        </p:nvSpPr>
        <p:spPr>
          <a:xfrm>
            <a:off x="998351" y="1731971"/>
            <a:ext cx="839614" cy="411225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141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7C791-7BB0-4AC9-BDE9-68939F34221B}"/>
              </a:ext>
            </a:extLst>
          </p:cNvPr>
          <p:cNvSpPr/>
          <p:nvPr userDrawn="1"/>
        </p:nvSpPr>
        <p:spPr>
          <a:xfrm>
            <a:off x="998351" y="2761094"/>
            <a:ext cx="839614" cy="411225"/>
          </a:xfrm>
          <a:prstGeom prst="rect">
            <a:avLst/>
          </a:prstGeom>
          <a:solidFill>
            <a:srgbClr val="0C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35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93543-F502-48B0-9E65-053408E60BF0}"/>
              </a:ext>
            </a:extLst>
          </p:cNvPr>
          <p:cNvSpPr/>
          <p:nvPr userDrawn="1"/>
        </p:nvSpPr>
        <p:spPr>
          <a:xfrm>
            <a:off x="998351" y="3275656"/>
            <a:ext cx="839614" cy="411225"/>
          </a:xfrm>
          <a:prstGeom prst="rect">
            <a:avLst/>
          </a:prstGeom>
          <a:solidFill>
            <a:srgbClr val="AC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172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234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97B22-3CA8-4621-8A3B-B9D2E3D07988}"/>
              </a:ext>
            </a:extLst>
          </p:cNvPr>
          <p:cNvSpPr txBox="1"/>
          <p:nvPr userDrawn="1"/>
        </p:nvSpPr>
        <p:spPr>
          <a:xfrm>
            <a:off x="983882" y="1330325"/>
            <a:ext cx="1364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Primary Colors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7E492-5EF0-4085-AA14-90D280B1DF69}"/>
              </a:ext>
            </a:extLst>
          </p:cNvPr>
          <p:cNvSpPr txBox="1"/>
          <p:nvPr userDrawn="1"/>
        </p:nvSpPr>
        <p:spPr>
          <a:xfrm>
            <a:off x="1921682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Spectrum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8A2D81-3A9C-47D3-8174-874F601607DC}"/>
              </a:ext>
            </a:extLst>
          </p:cNvPr>
          <p:cNvSpPr txBox="1"/>
          <p:nvPr userDrawn="1"/>
        </p:nvSpPr>
        <p:spPr>
          <a:xfrm>
            <a:off x="1921682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KPMG blue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791116-D184-4C43-9C1C-30181CDF0E84}"/>
              </a:ext>
            </a:extLst>
          </p:cNvPr>
          <p:cNvSpPr txBox="1"/>
          <p:nvPr userDrawn="1"/>
        </p:nvSpPr>
        <p:spPr>
          <a:xfrm>
            <a:off x="1921682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Light Blue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B15E2D-58A0-4506-8A15-E27C173174FA}"/>
              </a:ext>
            </a:extLst>
          </p:cNvPr>
          <p:cNvGrpSpPr/>
          <p:nvPr userDrawn="1"/>
        </p:nvGrpSpPr>
        <p:grpSpPr>
          <a:xfrm>
            <a:off x="2999643" y="1731971"/>
            <a:ext cx="2177326" cy="411225"/>
            <a:chOff x="2992848" y="1717717"/>
            <a:chExt cx="2177326" cy="4112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309040-9C95-48FE-AA99-4757E8328519}"/>
                </a:ext>
              </a:extLst>
            </p:cNvPr>
            <p:cNvSpPr/>
            <p:nvPr userDrawn="1"/>
          </p:nvSpPr>
          <p:spPr>
            <a:xfrm>
              <a:off x="2992848" y="1717717"/>
              <a:ext cx="839614" cy="411225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A430D78-5EDB-481E-BB6D-67D8689BCE11}"/>
                </a:ext>
              </a:extLst>
            </p:cNvPr>
            <p:cNvSpPr txBox="1"/>
            <p:nvPr userDrawn="1"/>
          </p:nvSpPr>
          <p:spPr>
            <a:xfrm>
              <a:off x="3916179" y="1802518"/>
              <a:ext cx="1253995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Blue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42EE987-0425-4CD8-B75D-E3E8F8C2096D}"/>
              </a:ext>
            </a:extLst>
          </p:cNvPr>
          <p:cNvSpPr txBox="1"/>
          <p:nvPr userDrawn="1"/>
        </p:nvSpPr>
        <p:spPr>
          <a:xfrm>
            <a:off x="1921682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Cobalt Blue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56161F-C4E7-4F32-B00D-D64EBA9D34CA}"/>
              </a:ext>
            </a:extLst>
          </p:cNvPr>
          <p:cNvGrpSpPr/>
          <p:nvPr userDrawn="1"/>
        </p:nvGrpSpPr>
        <p:grpSpPr>
          <a:xfrm>
            <a:off x="998351" y="3783824"/>
            <a:ext cx="2177326" cy="1433953"/>
            <a:chOff x="998351" y="4298384"/>
            <a:chExt cx="2177326" cy="143395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453D312-00EF-44B5-9D91-290BE0E19654}"/>
                </a:ext>
              </a:extLst>
            </p:cNvPr>
            <p:cNvSpPr/>
            <p:nvPr userDrawn="1"/>
          </p:nvSpPr>
          <p:spPr>
            <a:xfrm>
              <a:off x="998351" y="4298384"/>
              <a:ext cx="839614" cy="411225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8D98991-520C-4FD6-8B23-8732995E56B1}"/>
                </a:ext>
              </a:extLst>
            </p:cNvPr>
            <p:cNvSpPr/>
            <p:nvPr userDrawn="1"/>
          </p:nvSpPr>
          <p:spPr>
            <a:xfrm>
              <a:off x="998351" y="4812944"/>
              <a:ext cx="839614" cy="411225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FA38B4C-5B80-413E-B283-1F1ADBFD09CD}"/>
                </a:ext>
              </a:extLst>
            </p:cNvPr>
            <p:cNvSpPr/>
            <p:nvPr userDrawn="1"/>
          </p:nvSpPr>
          <p:spPr>
            <a:xfrm>
              <a:off x="998351" y="5321112"/>
              <a:ext cx="839614" cy="411225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B01B4DF-404A-4544-B313-2720FCBDD0B4}"/>
                </a:ext>
              </a:extLst>
            </p:cNvPr>
            <p:cNvSpPr txBox="1"/>
            <p:nvPr userDrawn="1"/>
          </p:nvSpPr>
          <p:spPr>
            <a:xfrm>
              <a:off x="1921682" y="4386074"/>
              <a:ext cx="1253995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Pacific Blue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6DFA940-4699-43CF-A21A-AE4227704697}"/>
                </a:ext>
              </a:extLst>
            </p:cNvPr>
            <p:cNvSpPr txBox="1"/>
            <p:nvPr userDrawn="1"/>
          </p:nvSpPr>
          <p:spPr>
            <a:xfrm>
              <a:off x="1921682" y="4897131"/>
              <a:ext cx="1253995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Purple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9A40265-6498-4E16-877D-6BC9A8CE7DCA}"/>
                </a:ext>
              </a:extLst>
            </p:cNvPr>
            <p:cNvSpPr txBox="1"/>
            <p:nvPr userDrawn="1"/>
          </p:nvSpPr>
          <p:spPr>
            <a:xfrm>
              <a:off x="1921682" y="5408191"/>
              <a:ext cx="1253995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Pink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B231EB6-12A0-47AA-88B0-D248845383EA}"/>
              </a:ext>
            </a:extLst>
          </p:cNvPr>
          <p:cNvSpPr txBox="1"/>
          <p:nvPr userDrawn="1"/>
        </p:nvSpPr>
        <p:spPr>
          <a:xfrm>
            <a:off x="2992848" y="1330325"/>
            <a:ext cx="19463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Accent Colors for Infographics and charts only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B6D9AD-8E94-4A62-B92C-C973F5486E37}"/>
              </a:ext>
            </a:extLst>
          </p:cNvPr>
          <p:cNvSpPr/>
          <p:nvPr userDrawn="1"/>
        </p:nvSpPr>
        <p:spPr>
          <a:xfrm>
            <a:off x="2999643" y="2240139"/>
            <a:ext cx="839614" cy="411225"/>
          </a:xfrm>
          <a:prstGeom prst="rect">
            <a:avLst/>
          </a:prstGeom>
          <a:solidFill>
            <a:srgbClr val="510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81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188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377AFC-4BDC-44AC-80A6-06A9503B868A}"/>
              </a:ext>
            </a:extLst>
          </p:cNvPr>
          <p:cNvSpPr/>
          <p:nvPr userDrawn="1"/>
        </p:nvSpPr>
        <p:spPr>
          <a:xfrm>
            <a:off x="2999643" y="2754701"/>
            <a:ext cx="839614" cy="411225"/>
          </a:xfrm>
          <a:prstGeom prst="rect">
            <a:avLst/>
          </a:prstGeom>
          <a:solidFill>
            <a:srgbClr val="B4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180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255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8F1FC7-CA8A-485A-9440-4EA69DF44F1B}"/>
              </a:ext>
            </a:extLst>
          </p:cNvPr>
          <p:cNvSpPr/>
          <p:nvPr userDrawn="1"/>
        </p:nvSpPr>
        <p:spPr>
          <a:xfrm>
            <a:off x="2999643" y="3269262"/>
            <a:ext cx="839614" cy="411225"/>
          </a:xfrm>
          <a:prstGeom prst="rect">
            <a:avLst/>
          </a:prstGeom>
          <a:solidFill>
            <a:srgbClr val="AB0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171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F4DC1F0-F2DB-41DC-B843-C645575C978D}"/>
              </a:ext>
            </a:extLst>
          </p:cNvPr>
          <p:cNvSpPr/>
          <p:nvPr userDrawn="1"/>
        </p:nvSpPr>
        <p:spPr>
          <a:xfrm>
            <a:off x="2999643" y="3783824"/>
            <a:ext cx="839614" cy="411225"/>
          </a:xfrm>
          <a:prstGeom prst="rect">
            <a:avLst/>
          </a:prstGeom>
          <a:solidFill>
            <a:srgbClr val="FF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163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218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DCCC15-7DDA-4C27-A66A-86FEF3CE0FDB}"/>
              </a:ext>
            </a:extLst>
          </p:cNvPr>
          <p:cNvSpPr/>
          <p:nvPr userDrawn="1"/>
        </p:nvSpPr>
        <p:spPr>
          <a:xfrm>
            <a:off x="2999643" y="4298384"/>
            <a:ext cx="839614" cy="411225"/>
          </a:xfrm>
          <a:prstGeom prst="rect">
            <a:avLst/>
          </a:prstGeom>
          <a:solidFill>
            <a:srgbClr val="09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142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126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A7B705-A81A-45EE-B7F8-A08C39775723}"/>
              </a:ext>
            </a:extLst>
          </p:cNvPr>
          <p:cNvSpPr/>
          <p:nvPr userDrawn="1"/>
        </p:nvSpPr>
        <p:spPr>
          <a:xfrm>
            <a:off x="2999643" y="4806552"/>
            <a:ext cx="839614" cy="411225"/>
          </a:xfrm>
          <a:prstGeom prst="rect">
            <a:avLst/>
          </a:prstGeom>
          <a:solidFill>
            <a:srgbClr val="00C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174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0C56EF7-AC83-449B-8CC3-F1D314081B92}"/>
              </a:ext>
            </a:extLst>
          </p:cNvPr>
          <p:cNvSpPr/>
          <p:nvPr userDrawn="1"/>
        </p:nvSpPr>
        <p:spPr>
          <a:xfrm>
            <a:off x="2999643" y="5321112"/>
            <a:ext cx="839614" cy="411225"/>
          </a:xfrm>
          <a:prstGeom prst="rect">
            <a:avLst/>
          </a:prstGeom>
          <a:solidFill>
            <a:srgbClr val="63E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accent3"/>
                </a:solidFill>
              </a:rPr>
              <a:t>99</a:t>
            </a:r>
          </a:p>
          <a:p>
            <a:pPr algn="ctr"/>
            <a:r>
              <a:rPr lang="en-GB" sz="800">
                <a:solidFill>
                  <a:schemeClr val="accent3"/>
                </a:solidFill>
              </a:rPr>
              <a:t>235</a:t>
            </a:r>
          </a:p>
          <a:p>
            <a:pPr algn="ctr"/>
            <a:r>
              <a:rPr lang="en-GB" sz="800">
                <a:solidFill>
                  <a:schemeClr val="accent3"/>
                </a:solidFill>
              </a:rPr>
              <a:t>218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556660-1591-47B1-B18E-F2FCE5FDCA50}"/>
              </a:ext>
            </a:extLst>
          </p:cNvPr>
          <p:cNvGrpSpPr/>
          <p:nvPr userDrawn="1"/>
        </p:nvGrpSpPr>
        <p:grpSpPr>
          <a:xfrm>
            <a:off x="3971416" y="2338957"/>
            <a:ext cx="1253995" cy="3303408"/>
            <a:chOff x="2169429" y="1756308"/>
            <a:chExt cx="2286000" cy="330340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1242448-F6EA-445E-86F6-56F1F6B8DCA0}"/>
                </a:ext>
              </a:extLst>
            </p:cNvPr>
            <p:cNvSpPr txBox="1"/>
            <p:nvPr userDrawn="1"/>
          </p:nvSpPr>
          <p:spPr>
            <a:xfrm>
              <a:off x="2169429" y="2778422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Pink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F2D96E-0391-44D3-9D85-C49CD2682224}"/>
                </a:ext>
              </a:extLst>
            </p:cNvPr>
            <p:cNvSpPr txBox="1"/>
            <p:nvPr userDrawn="1"/>
          </p:nvSpPr>
          <p:spPr>
            <a:xfrm>
              <a:off x="2169429" y="1756308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Purple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2A9094-C141-4137-91C8-07CDF0270449}"/>
                </a:ext>
              </a:extLst>
            </p:cNvPr>
            <p:cNvSpPr txBox="1"/>
            <p:nvPr userDrawn="1"/>
          </p:nvSpPr>
          <p:spPr>
            <a:xfrm>
              <a:off x="2169429" y="3289479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Pink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455B7B5-73DE-46AF-B400-88997B50AD80}"/>
                </a:ext>
              </a:extLst>
            </p:cNvPr>
            <p:cNvSpPr txBox="1"/>
            <p:nvPr userDrawn="1"/>
          </p:nvSpPr>
          <p:spPr>
            <a:xfrm>
              <a:off x="2169429" y="3800536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Green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B4C4881-6213-41A5-AC03-CCE78498A9AE}"/>
                </a:ext>
              </a:extLst>
            </p:cNvPr>
            <p:cNvSpPr txBox="1"/>
            <p:nvPr userDrawn="1"/>
          </p:nvSpPr>
          <p:spPr>
            <a:xfrm>
              <a:off x="2169429" y="2267365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Purple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40387EA-5FDE-4F6F-BAF2-604549CCD0F0}"/>
                </a:ext>
              </a:extLst>
            </p:cNvPr>
            <p:cNvSpPr txBox="1"/>
            <p:nvPr userDrawn="1"/>
          </p:nvSpPr>
          <p:spPr>
            <a:xfrm>
              <a:off x="2169429" y="4311593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Green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2671DE-F6BD-48CB-B11C-208DD1F1CCB3}"/>
                </a:ext>
              </a:extLst>
            </p:cNvPr>
            <p:cNvSpPr txBox="1"/>
            <p:nvPr userDrawn="1"/>
          </p:nvSpPr>
          <p:spPr>
            <a:xfrm>
              <a:off x="2169429" y="4822650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Green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35C7B945-9627-4D94-B008-C987FEA96972}"/>
              </a:ext>
            </a:extLst>
          </p:cNvPr>
          <p:cNvSpPr/>
          <p:nvPr userDrawn="1"/>
        </p:nvSpPr>
        <p:spPr>
          <a:xfrm>
            <a:off x="5232206" y="1731971"/>
            <a:ext cx="839614" cy="4112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EB1F170-4966-4AAF-ABAA-3D2A0369F7FA}"/>
              </a:ext>
            </a:extLst>
          </p:cNvPr>
          <p:cNvSpPr/>
          <p:nvPr userDrawn="1"/>
        </p:nvSpPr>
        <p:spPr>
          <a:xfrm>
            <a:off x="5232206" y="2246533"/>
            <a:ext cx="839614" cy="41122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33C2B2-E4D1-4420-8509-EC1E2C80321F}"/>
              </a:ext>
            </a:extLst>
          </p:cNvPr>
          <p:cNvSpPr txBox="1"/>
          <p:nvPr userDrawn="1"/>
        </p:nvSpPr>
        <p:spPr>
          <a:xfrm>
            <a:off x="5225411" y="1330325"/>
            <a:ext cx="15452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Neutrals for Infographics and charts only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FC6FF0-9D30-4829-A667-26B9E6467077}"/>
              </a:ext>
            </a:extLst>
          </p:cNvPr>
          <p:cNvSpPr/>
          <p:nvPr userDrawn="1"/>
        </p:nvSpPr>
        <p:spPr>
          <a:xfrm>
            <a:off x="5232206" y="2761094"/>
            <a:ext cx="839614" cy="411225"/>
          </a:xfrm>
          <a:prstGeom prst="rect">
            <a:avLst/>
          </a:prstGeom>
          <a:solidFill>
            <a:srgbClr val="98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40F7A4-A491-46D0-AC78-F38FB368D987}"/>
              </a:ext>
            </a:extLst>
          </p:cNvPr>
          <p:cNvSpPr/>
          <p:nvPr userDrawn="1"/>
        </p:nvSpPr>
        <p:spPr>
          <a:xfrm>
            <a:off x="5232206" y="3275656"/>
            <a:ext cx="839614" cy="411225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22CE48C-CD62-438B-AF1B-E80398CE41CF}"/>
              </a:ext>
            </a:extLst>
          </p:cNvPr>
          <p:cNvSpPr/>
          <p:nvPr userDrawn="1"/>
        </p:nvSpPr>
        <p:spPr>
          <a:xfrm>
            <a:off x="5232206" y="3790216"/>
            <a:ext cx="839614" cy="4112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FA814C9-BD96-4348-B664-2AD4A5DAAB12}"/>
              </a:ext>
            </a:extLst>
          </p:cNvPr>
          <p:cNvSpPr txBox="1"/>
          <p:nvPr userDrawn="1"/>
        </p:nvSpPr>
        <p:spPr>
          <a:xfrm>
            <a:off x="6203980" y="2852903"/>
            <a:ext cx="714476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8E8C09-0782-4E70-887B-080A8FC240A9}"/>
              </a:ext>
            </a:extLst>
          </p:cNvPr>
          <p:cNvSpPr txBox="1"/>
          <p:nvPr userDrawn="1"/>
        </p:nvSpPr>
        <p:spPr>
          <a:xfrm>
            <a:off x="6203980" y="1830789"/>
            <a:ext cx="714476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C3E17E9-EAB5-401D-99B5-E01BBCBAAE59}"/>
              </a:ext>
            </a:extLst>
          </p:cNvPr>
          <p:cNvSpPr txBox="1"/>
          <p:nvPr userDrawn="1"/>
        </p:nvSpPr>
        <p:spPr>
          <a:xfrm>
            <a:off x="6203980" y="3363960"/>
            <a:ext cx="714476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A95C41B-9591-4042-8AC0-03DBDA91FD18}"/>
              </a:ext>
            </a:extLst>
          </p:cNvPr>
          <p:cNvSpPr txBox="1"/>
          <p:nvPr userDrawn="1"/>
        </p:nvSpPr>
        <p:spPr>
          <a:xfrm>
            <a:off x="6203980" y="3875017"/>
            <a:ext cx="714476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24189F-5F86-46B9-810F-1AF60243011B}"/>
              </a:ext>
            </a:extLst>
          </p:cNvPr>
          <p:cNvSpPr txBox="1"/>
          <p:nvPr userDrawn="1"/>
        </p:nvSpPr>
        <p:spPr>
          <a:xfrm>
            <a:off x="6203980" y="2341846"/>
            <a:ext cx="714476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ACB48A6-B340-401D-8994-A0E53291AC9B}"/>
              </a:ext>
            </a:extLst>
          </p:cNvPr>
          <p:cNvSpPr/>
          <p:nvPr userDrawn="1"/>
        </p:nvSpPr>
        <p:spPr>
          <a:xfrm>
            <a:off x="7170486" y="2670083"/>
            <a:ext cx="839614" cy="411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F71474-A782-4BB1-8B9F-8DCCEAF88E0C}"/>
              </a:ext>
            </a:extLst>
          </p:cNvPr>
          <p:cNvSpPr/>
          <p:nvPr userDrawn="1"/>
        </p:nvSpPr>
        <p:spPr>
          <a:xfrm>
            <a:off x="9170077" y="2670083"/>
            <a:ext cx="839614" cy="41122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02BFCC-8EF9-4273-ADB0-A655CD827F66}"/>
              </a:ext>
            </a:extLst>
          </p:cNvPr>
          <p:cNvSpPr txBox="1"/>
          <p:nvPr userDrawn="1"/>
        </p:nvSpPr>
        <p:spPr>
          <a:xfrm>
            <a:off x="8028290" y="2757773"/>
            <a:ext cx="1568421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Purple/</a:t>
            </a:r>
            <a:br>
              <a:rPr lang="en-GB" sz="1000"/>
            </a:br>
            <a:r>
              <a:rPr lang="en-GB" sz="1000"/>
              <a:t>Cobalt gradient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8D802-07C6-434C-B36C-582D2F2FAF7C}"/>
              </a:ext>
            </a:extLst>
          </p:cNvPr>
          <p:cNvSpPr txBox="1"/>
          <p:nvPr userDrawn="1"/>
        </p:nvSpPr>
        <p:spPr>
          <a:xfrm>
            <a:off x="10100206" y="2869887"/>
            <a:ext cx="1709098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Pacific/</a:t>
            </a:r>
            <a:br>
              <a:rPr lang="en-GB" sz="1000"/>
            </a:br>
            <a:r>
              <a:rPr lang="en-GB" sz="1000"/>
              <a:t>Light Blue gradient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6630A0-1CC3-4558-99F3-72A9846C3FA4}"/>
              </a:ext>
            </a:extLst>
          </p:cNvPr>
          <p:cNvSpPr txBox="1"/>
          <p:nvPr userDrawn="1"/>
        </p:nvSpPr>
        <p:spPr>
          <a:xfrm>
            <a:off x="7146554" y="1298952"/>
            <a:ext cx="4047046" cy="1269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Gradients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</a:t>
            </a:r>
            <a:r>
              <a:rPr lang="en-GB" sz="1000" b="0" err="1">
                <a:solidFill>
                  <a:sysClr val="windowText" lastClr="000000"/>
                </a:solidFill>
              </a:rPr>
              <a:t>colors</a:t>
            </a:r>
            <a:r>
              <a:rPr lang="en-GB" sz="1000" b="0">
                <a:solidFill>
                  <a:sysClr val="windowText" lastClr="000000"/>
                </a:solidFill>
              </a:rPr>
              <a:t> are applied at both ends of the gradient, at 0% and 100% locations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mid-point is at 50%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gradients are used at a 0º angle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Use the linear gradient, never radial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Do not create new gradients; use only the gradients shown here</a:t>
            </a:r>
            <a:endParaRPr lang="en-US" sz="1000" b="0">
              <a:solidFill>
                <a:sysClr val="windowText" lastClr="00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5AAA1F-BD76-48F7-8C50-6E5979B9537B}"/>
              </a:ext>
            </a:extLst>
          </p:cNvPr>
          <p:cNvSpPr>
            <a:spLocks/>
          </p:cNvSpPr>
          <p:nvPr userDrawn="1"/>
        </p:nvSpPr>
        <p:spPr>
          <a:xfrm>
            <a:off x="5225411" y="4304594"/>
            <a:ext cx="839614" cy="4112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85E89C-C25F-4DDF-BA6F-8600323267FE}"/>
              </a:ext>
            </a:extLst>
          </p:cNvPr>
          <p:cNvSpPr txBox="1"/>
          <p:nvPr userDrawn="1"/>
        </p:nvSpPr>
        <p:spPr>
          <a:xfrm>
            <a:off x="6197185" y="4389395"/>
            <a:ext cx="714476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White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47E9F40-D028-425F-96B1-C73C59C9C8EF}"/>
              </a:ext>
            </a:extLst>
          </p:cNvPr>
          <p:cNvSpPr txBox="1"/>
          <p:nvPr userDrawn="1"/>
        </p:nvSpPr>
        <p:spPr>
          <a:xfrm>
            <a:off x="7146554" y="3336981"/>
            <a:ext cx="1194238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Traffic Light Palette</a:t>
            </a:r>
            <a:endParaRPr lang="en-US" sz="1000" b="0">
              <a:solidFill>
                <a:sysClr val="windowText" lastClr="000000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2E77BBC-829E-4B5B-9C1B-B9C1344A811F}"/>
              </a:ext>
            </a:extLst>
          </p:cNvPr>
          <p:cNvSpPr>
            <a:spLocks/>
          </p:cNvSpPr>
          <p:nvPr userDrawn="1"/>
        </p:nvSpPr>
        <p:spPr>
          <a:xfrm>
            <a:off x="9353776" y="3589581"/>
            <a:ext cx="839614" cy="411225"/>
          </a:xfrm>
          <a:prstGeom prst="rect">
            <a:avLst/>
          </a:prstGeom>
          <a:solidFill>
            <a:srgbClr val="26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38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6053ADE-6CEF-4806-8C0F-B8BEED546A81}"/>
              </a:ext>
            </a:extLst>
          </p:cNvPr>
          <p:cNvSpPr>
            <a:spLocks/>
          </p:cNvSpPr>
          <p:nvPr userDrawn="1"/>
        </p:nvSpPr>
        <p:spPr>
          <a:xfrm>
            <a:off x="8262131" y="3589581"/>
            <a:ext cx="839614" cy="411225"/>
          </a:xfrm>
          <a:prstGeom prst="rect">
            <a:avLst/>
          </a:prstGeom>
          <a:solidFill>
            <a:srgbClr val="F1C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241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196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FEC18AD-6921-4293-966A-F31741528B23}"/>
              </a:ext>
            </a:extLst>
          </p:cNvPr>
          <p:cNvSpPr>
            <a:spLocks/>
          </p:cNvSpPr>
          <p:nvPr userDrawn="1"/>
        </p:nvSpPr>
        <p:spPr>
          <a:xfrm>
            <a:off x="7170486" y="3589581"/>
            <a:ext cx="839614" cy="411225"/>
          </a:xfrm>
          <a:prstGeom prst="rect">
            <a:avLst/>
          </a:prstGeom>
          <a:solidFill>
            <a:srgbClr val="ED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237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D3C657F-FD1E-40E0-B00F-F92EC3693861}"/>
              </a:ext>
            </a:extLst>
          </p:cNvPr>
          <p:cNvSpPr txBox="1"/>
          <p:nvPr userDrawn="1"/>
        </p:nvSpPr>
        <p:spPr>
          <a:xfrm>
            <a:off x="7146553" y="4285684"/>
            <a:ext cx="4159622" cy="6263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Potential chart color order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ysClr val="windowText" lastClr="000000"/>
                </a:solidFill>
              </a:rPr>
              <a:t>Prioritize our blues, but they don’t have to be used all at once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ysClr val="windowText" lastClr="000000"/>
                </a:solidFill>
              </a:rPr>
              <a:t>Mix light, mid and dark tones within data sets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87E5F4-3A2B-41F8-A4AA-BA7FFC573394}"/>
              </a:ext>
            </a:extLst>
          </p:cNvPr>
          <p:cNvCxnSpPr/>
          <p:nvPr userDrawn="1"/>
        </p:nvCxnSpPr>
        <p:spPr>
          <a:xfrm>
            <a:off x="7170486" y="324260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8639F51-9F8C-4D36-8737-7A3DAC84F1DA}"/>
              </a:ext>
            </a:extLst>
          </p:cNvPr>
          <p:cNvCxnSpPr/>
          <p:nvPr userDrawn="1"/>
        </p:nvCxnSpPr>
        <p:spPr>
          <a:xfrm>
            <a:off x="7170486" y="417664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8890E6-18C7-479B-B73B-0C731D264307}"/>
              </a:ext>
            </a:extLst>
          </p:cNvPr>
          <p:cNvGrpSpPr/>
          <p:nvPr userDrawn="1"/>
        </p:nvGrpSpPr>
        <p:grpSpPr>
          <a:xfrm>
            <a:off x="7170486" y="5015319"/>
            <a:ext cx="4023114" cy="868052"/>
            <a:chOff x="6942744" y="5227726"/>
            <a:chExt cx="6397168" cy="138029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9642345-2D6B-4C6E-A9F2-A02D26D51DDD}"/>
                </a:ext>
              </a:extLst>
            </p:cNvPr>
            <p:cNvSpPr/>
            <p:nvPr userDrawn="1"/>
          </p:nvSpPr>
          <p:spPr>
            <a:xfrm>
              <a:off x="8821942" y="5227726"/>
              <a:ext cx="759576" cy="592341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30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73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4B75BE9-8F9E-40F1-AE85-B929BD14E4F6}"/>
                </a:ext>
              </a:extLst>
            </p:cNvPr>
            <p:cNvSpPr/>
            <p:nvPr userDrawn="1"/>
          </p:nvSpPr>
          <p:spPr>
            <a:xfrm>
              <a:off x="6942744" y="5227726"/>
              <a:ext cx="759576" cy="592341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03512C6-1015-4893-B421-D2CA83BB28B7}"/>
                </a:ext>
              </a:extLst>
            </p:cNvPr>
            <p:cNvSpPr/>
            <p:nvPr userDrawn="1"/>
          </p:nvSpPr>
          <p:spPr>
            <a:xfrm>
              <a:off x="9761541" y="5227726"/>
              <a:ext cx="759576" cy="592341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DF8AA28-67A9-4A84-A80F-52EFDEF62EC4}"/>
                </a:ext>
              </a:extLst>
            </p:cNvPr>
            <p:cNvSpPr/>
            <p:nvPr userDrawn="1"/>
          </p:nvSpPr>
          <p:spPr>
            <a:xfrm>
              <a:off x="11640737" y="5227726"/>
              <a:ext cx="759576" cy="592341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180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6ECD3EF-C613-49EC-B955-C33743E8DAF2}"/>
                </a:ext>
              </a:extLst>
            </p:cNvPr>
            <p:cNvSpPr/>
            <p:nvPr userDrawn="1"/>
          </p:nvSpPr>
          <p:spPr>
            <a:xfrm>
              <a:off x="8821942" y="6015678"/>
              <a:ext cx="759576" cy="592341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EFF0E69-1303-4A97-A554-2617DBE38F85}"/>
                </a:ext>
              </a:extLst>
            </p:cNvPr>
            <p:cNvSpPr/>
            <p:nvPr userDrawn="1"/>
          </p:nvSpPr>
          <p:spPr>
            <a:xfrm>
              <a:off x="10701139" y="5227726"/>
              <a:ext cx="759576" cy="592341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22E2F76-F5F9-4152-8B76-200BB23CF93D}"/>
                </a:ext>
              </a:extLst>
            </p:cNvPr>
            <p:cNvSpPr/>
            <p:nvPr userDrawn="1"/>
          </p:nvSpPr>
          <p:spPr>
            <a:xfrm>
              <a:off x="9761541" y="6015678"/>
              <a:ext cx="759576" cy="592341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255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163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218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294A2C6-DAFC-45CD-86AD-3902D99F3B8E}"/>
                </a:ext>
              </a:extLst>
            </p:cNvPr>
            <p:cNvSpPr/>
            <p:nvPr userDrawn="1"/>
          </p:nvSpPr>
          <p:spPr>
            <a:xfrm>
              <a:off x="6942744" y="6015678"/>
              <a:ext cx="759576" cy="592341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318800B-9E93-4883-840B-696F82170F32}"/>
                </a:ext>
              </a:extLst>
            </p:cNvPr>
            <p:cNvSpPr/>
            <p:nvPr userDrawn="1"/>
          </p:nvSpPr>
          <p:spPr>
            <a:xfrm>
              <a:off x="12580336" y="6015678"/>
              <a:ext cx="759576" cy="592341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99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235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4443132-A6B3-4990-BA37-9E2D3DE1B105}"/>
                </a:ext>
              </a:extLst>
            </p:cNvPr>
            <p:cNvSpPr/>
            <p:nvPr userDrawn="1"/>
          </p:nvSpPr>
          <p:spPr>
            <a:xfrm>
              <a:off x="7882343" y="5227726"/>
              <a:ext cx="759576" cy="592341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C79AFB4-7A51-4309-99F1-4015E9137C5F}"/>
                </a:ext>
              </a:extLst>
            </p:cNvPr>
            <p:cNvSpPr/>
            <p:nvPr userDrawn="1"/>
          </p:nvSpPr>
          <p:spPr>
            <a:xfrm>
              <a:off x="11640737" y="6015678"/>
              <a:ext cx="759576" cy="592341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81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E4F02C0-8A76-4F89-8E59-9E7549909C2A}"/>
                </a:ext>
              </a:extLst>
            </p:cNvPr>
            <p:cNvSpPr/>
            <p:nvPr userDrawn="1"/>
          </p:nvSpPr>
          <p:spPr>
            <a:xfrm>
              <a:off x="12580336" y="5227726"/>
              <a:ext cx="759576" cy="592341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9198175-1C72-4E67-BB92-6595EEDA420A}"/>
                </a:ext>
              </a:extLst>
            </p:cNvPr>
            <p:cNvSpPr/>
            <p:nvPr userDrawn="1"/>
          </p:nvSpPr>
          <p:spPr>
            <a:xfrm>
              <a:off x="10701139" y="6015678"/>
              <a:ext cx="759576" cy="592341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B592D94-A7C3-4005-BCCE-3C53AAD95748}"/>
                </a:ext>
              </a:extLst>
            </p:cNvPr>
            <p:cNvSpPr/>
            <p:nvPr userDrawn="1"/>
          </p:nvSpPr>
          <p:spPr>
            <a:xfrm>
              <a:off x="7882343" y="6015678"/>
              <a:ext cx="759576" cy="592341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171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59777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 Copyright &amp; Notic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812" y="1441"/>
          <a:ext cx="1811" cy="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12" y="1441"/>
                        <a:ext cx="1811" cy="1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81025" cy="144015"/>
          </a:xfrm>
          <a:prstGeom prst="rect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ctr" eaLnBrk="1">
              <a:lnSpc>
                <a:spcPts val="4255"/>
              </a:lnSpc>
              <a:spcBef>
                <a:spcPct val="0"/>
              </a:spcBef>
              <a:spcAft>
                <a:spcPct val="0"/>
              </a:spcAft>
            </a:pPr>
            <a:endParaRPr lang="en-GB" sz="3200" b="0" i="0" baseline="0">
              <a:latin typeface="Arial Regular"/>
              <a:ea typeface="+mj-ea"/>
              <a:sym typeface="Univers for KPMG Cond" panose="020B0606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E44797-7AF7-4268-B145-FE62C3A2D042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95551" y="5750095"/>
            <a:ext cx="214161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943FE6E-91B7-4C61-BB0E-14862D52BF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" y="3702050"/>
            <a:ext cx="6660000" cy="1843088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100000"/>
              </a:lnSpc>
              <a:spcAft>
                <a:spcPts val="1200"/>
              </a:spcAft>
              <a:defRPr sz="900" b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9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EBCD2A-20F6-4E9A-934D-BFE84466DB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300" y="3351965"/>
            <a:ext cx="2411738" cy="119064"/>
          </a:xfrm>
          <a:prstGeom prst="rect">
            <a:avLst/>
          </a:prstGeom>
        </p:spPr>
        <p:txBody>
          <a:bodyPr lIns="0" anchor="ctr"/>
          <a:lstStyle>
            <a:lvl1pPr>
              <a:lnSpc>
                <a:spcPct val="100000"/>
              </a:lnSpc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835127-C2CF-406D-A11A-084A819712FC}"/>
              </a:ext>
            </a:extLst>
          </p:cNvPr>
          <p:cNvGrpSpPr/>
          <p:nvPr userDrawn="1"/>
        </p:nvGrpSpPr>
        <p:grpSpPr>
          <a:xfrm>
            <a:off x="504764" y="2881529"/>
            <a:ext cx="2023200" cy="367957"/>
            <a:chOff x="998476" y="2881529"/>
            <a:chExt cx="2023200" cy="36795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349AC5-BED0-4470-905A-2888BA98A789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05E0D9F-61F6-46BC-B190-C5C7BC34407C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27227AE-FD99-470E-B88E-02F8B4B4E89C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01A972E-E7FB-408E-98CB-85A22BF15361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D8A7867-8B4D-4289-AF9D-CF9E866A9E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62A37DFB-5BF2-4523-8C03-CB2908F186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9" name="Picture 28" descr="Logo&#10;&#10;Description automatically generated">
              <a:extLst>
                <a:ext uri="{FF2B5EF4-FFF2-40B4-BE49-F238E27FC236}">
                  <a16:creationId xmlns:a16="http://schemas.microsoft.com/office/drawing/2014/main" id="{8F935987-A7BC-46FE-B347-3A6AC4C044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30" name="Picture 29" descr="Logo&#10;&#10;Description automatically generated">
              <a:extLst>
                <a:ext uri="{FF2B5EF4-FFF2-40B4-BE49-F238E27FC236}">
                  <a16:creationId xmlns:a16="http://schemas.microsoft.com/office/drawing/2014/main" id="{5497EC60-712C-418E-A11B-7B2F2C715A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2044B584-FBBE-4D7B-AC3F-178F62D4DB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B7C25D5D-339D-4613-AA25-6A621775CCB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4764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31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Left Horizont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84E6626-FD7E-4C63-8D13-D66A8A348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431800"/>
            <a:ext cx="914400" cy="36834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30C48B-685A-4627-8230-DBBFCD3E60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8476" y="1759937"/>
            <a:ext cx="6042347" cy="2903488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83A02BE-49C7-41EC-A224-F228B39F3B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476" y="4752153"/>
            <a:ext cx="6042347" cy="525903"/>
          </a:xfrm>
          <a:ln w="3175">
            <a:noFill/>
            <a:prstDash val="lgDash"/>
          </a:ln>
        </p:spPr>
        <p:txBody>
          <a:bodyPr wrap="square" anchor="t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8BFB1D5-D046-4E06-8AD4-1BE7283AC7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8476" y="5567423"/>
            <a:ext cx="6042347" cy="309502"/>
          </a:xfrm>
          <a:ln w="3175">
            <a:noFill/>
            <a:prstDash val="lgDash"/>
          </a:ln>
        </p:spPr>
        <p:txBody>
          <a:bodyPr wrap="square" anchor="t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10079273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Left Horizont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84E6626-FD7E-4C63-8D13-D66A8A348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431800"/>
            <a:ext cx="914400" cy="36834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30C48B-685A-4627-8230-DBBFCD3E60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8477" y="1759937"/>
            <a:ext cx="4503164" cy="2903488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83A02BE-49C7-41EC-A224-F228B39F3B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476" y="4752153"/>
            <a:ext cx="6042347" cy="525903"/>
          </a:xfrm>
          <a:ln w="3175">
            <a:noFill/>
            <a:prstDash val="lgDash"/>
          </a:ln>
        </p:spPr>
        <p:txBody>
          <a:bodyPr wrap="square" anchor="t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8BFB1D5-D046-4E06-8AD4-1BE7283AC7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8476" y="5567423"/>
            <a:ext cx="6042347" cy="309502"/>
          </a:xfrm>
          <a:ln w="3175">
            <a:noFill/>
            <a:prstDash val="lgDash"/>
          </a:ln>
        </p:spPr>
        <p:txBody>
          <a:bodyPr wrap="square" anchor="t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2001728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Left Horizont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DACD19D-CEBD-46E3-946A-916A5CC3ED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7366444 w 12192000"/>
              <a:gd name="connsiteY0" fmla="*/ 976693 h 6858000"/>
              <a:gd name="connsiteX1" fmla="*/ 7366444 w 12192000"/>
              <a:gd name="connsiteY1" fmla="*/ 5887084 h 6858000"/>
              <a:gd name="connsiteX2" fmla="*/ 10777381 w 12192000"/>
              <a:gd name="connsiteY2" fmla="*/ 5887084 h 6858000"/>
              <a:gd name="connsiteX3" fmla="*/ 10777381 w 12192000"/>
              <a:gd name="connsiteY3" fmla="*/ 976693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7366444" y="976693"/>
                </a:moveTo>
                <a:lnTo>
                  <a:pt x="7366444" y="5887084"/>
                </a:lnTo>
                <a:lnTo>
                  <a:pt x="10777381" y="5887084"/>
                </a:lnTo>
                <a:lnTo>
                  <a:pt x="10777381" y="9766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>
                  <a:alpha val="58000"/>
                </a:schemeClr>
              </a:gs>
              <a:gs pos="28000">
                <a:srgbClr val="5241ED"/>
              </a:gs>
              <a:gs pos="0">
                <a:schemeClr val="accent5">
                  <a:alpha val="6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610" tIns="54610" rIns="54610" bIns="54610" rtlCol="0" anchor="ctr">
            <a:noAutofit/>
          </a:bodyPr>
          <a:lstStyle/>
          <a:p>
            <a:pPr algn="l"/>
            <a:endParaRPr lang="en-US" sz="1500" err="1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84E6626-FD7E-4C63-8D13-D66A8A348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431800"/>
            <a:ext cx="914400" cy="36834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30C48B-685A-4627-8230-DBBFCD3E60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8476" y="1759937"/>
            <a:ext cx="6042347" cy="2903488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83A02BE-49C7-41EC-A224-F228B39F3B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476" y="4752153"/>
            <a:ext cx="6042347" cy="525903"/>
          </a:xfrm>
          <a:ln w="3175">
            <a:noFill/>
            <a:prstDash val="lgDash"/>
          </a:ln>
        </p:spPr>
        <p:txBody>
          <a:bodyPr wrap="square" anchor="t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8BFB1D5-D046-4E06-8AD4-1BE7283AC7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8476" y="5567423"/>
            <a:ext cx="6042347" cy="309502"/>
          </a:xfrm>
          <a:ln w="3175">
            <a:noFill/>
            <a:prstDash val="lgDash"/>
          </a:ln>
        </p:spPr>
        <p:txBody>
          <a:bodyPr wrap="square" anchor="t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9266043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EBAACB-A12D-021A-A65B-4D3526350B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1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13800" y="6295536"/>
            <a:ext cx="20201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LLP, a Delaware limited liability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raphic 8">
            <a:extLst>
              <a:ext uri="{FF2B5EF4-FFF2-40B4-BE49-F238E27FC236}">
                <a16:creationId xmlns:a16="http://schemas.microsoft.com/office/drawing/2014/main" id="{67E4BFF9-F85A-4638-ADE5-87FB48B6ED46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77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EBAACB-A12D-021A-A65B-4D3526350B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1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A57F67-1175-4FFB-3A83-81AE5CBB83AF}"/>
              </a:ext>
            </a:extLst>
          </p:cNvPr>
          <p:cNvSpPr/>
          <p:nvPr userDrawn="1"/>
        </p:nvSpPr>
        <p:spPr>
          <a:xfrm>
            <a:off x="0" y="3866"/>
            <a:ext cx="3124200" cy="5876925"/>
          </a:xfrm>
          <a:prstGeom prst="rect">
            <a:avLst/>
          </a:prstGeom>
          <a:gradFill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chemeClr val="accent4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54610" tIns="54610" rIns="54610" bIns="5461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81384" y="431800"/>
            <a:ext cx="7812215" cy="5334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13800" y="6295536"/>
            <a:ext cx="20201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LLP, a Delaware limited liability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raphic 8">
            <a:extLst>
              <a:ext uri="{FF2B5EF4-FFF2-40B4-BE49-F238E27FC236}">
                <a16:creationId xmlns:a16="http://schemas.microsoft.com/office/drawing/2014/main" id="{67E4BFF9-F85A-4638-ADE5-87FB48B6ED46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30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stars&#10;&#10;Description automatically generated">
            <a:extLst>
              <a:ext uri="{FF2B5EF4-FFF2-40B4-BE49-F238E27FC236}">
                <a16:creationId xmlns:a16="http://schemas.microsoft.com/office/drawing/2014/main" id="{6A2BC1BD-5E2E-50F7-001A-9C9EFB2E80C8}"/>
              </a:ext>
            </a:extLst>
          </p:cNvPr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1" r="17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13800" y="6295536"/>
            <a:ext cx="20201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LLP, a Delaware limited liability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raphic 8">
            <a:extLst>
              <a:ext uri="{FF2B5EF4-FFF2-40B4-BE49-F238E27FC236}">
                <a16:creationId xmlns:a16="http://schemas.microsoft.com/office/drawing/2014/main" id="{67E4BFF9-F85A-4638-ADE5-87FB48B6ED46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50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8400" y="431800"/>
            <a:ext cx="101952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201" y="1330126"/>
            <a:ext cx="10194470" cy="45467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4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8" name="TextBox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2024 KPMG LLP, a Delaware limited liability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24B3B3-3138-44BB-8DDD-6BDCEF24DEDC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8">
            <a:extLst>
              <a:ext uri="{FF2B5EF4-FFF2-40B4-BE49-F238E27FC236}">
                <a16:creationId xmlns:a16="http://schemas.microsoft.com/office/drawing/2014/main" id="{9CAB9EC7-F5E0-4684-A576-ECACF26F9022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tx2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43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lang="en-GB" sz="3200" b="1" kern="1200" dirty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15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5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0747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627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38">
          <p15:clr>
            <a:srgbClr val="F26B43"/>
          </p15:clr>
        </p15:guide>
        <p15:guide id="5" orient="horz" pos="612">
          <p15:clr>
            <a:srgbClr val="F26B43"/>
          </p15:clr>
        </p15:guide>
        <p15:guide id="6" orient="horz" pos="272">
          <p15:clr>
            <a:srgbClr val="F26B43"/>
          </p15:clr>
        </p15:guide>
        <p15:guide id="7" orient="horz" pos="3702">
          <p15:clr>
            <a:srgbClr val="F26B43"/>
          </p15:clr>
        </p15:guide>
        <p15:guide id="8" orient="horz" pos="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" Type="http://schemas.openxmlformats.org/officeDocument/2006/relationships/image" Target="../media/image19.svg"/><Relationship Id="rId21" Type="http://schemas.openxmlformats.org/officeDocument/2006/relationships/image" Target="../media/image37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252D98-C23D-4C32-824A-BFEEDCE52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1453721"/>
            <a:ext cx="5252400" cy="2367199"/>
          </a:xfrm>
        </p:spPr>
        <p:txBody>
          <a:bodyPr/>
          <a:lstStyle/>
          <a:p>
            <a:r>
              <a:rPr lang="en-GB" dirty="0"/>
              <a:t>KPMG’s Trusted AI Framework</a:t>
            </a:r>
          </a:p>
        </p:txBody>
      </p:sp>
    </p:spTree>
    <p:extLst>
      <p:ext uri="{BB962C8B-B14F-4D97-AF65-F5344CB8AC3E}">
        <p14:creationId xmlns:p14="http://schemas.microsoft.com/office/powerpoint/2010/main" val="2808550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71E571-93E5-3D24-0B84-DE9C5A520EC3}"/>
              </a:ext>
            </a:extLst>
          </p:cNvPr>
          <p:cNvSpPr/>
          <p:nvPr/>
        </p:nvSpPr>
        <p:spPr>
          <a:xfrm>
            <a:off x="3358619" y="965200"/>
            <a:ext cx="7834980" cy="491172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F1609-A5A0-F8E6-0E6C-1590B6FD8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KPMG Trusted AI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694FA06-9A61-89A7-212B-0212A8A90A50}"/>
              </a:ext>
            </a:extLst>
          </p:cNvPr>
          <p:cNvSpPr/>
          <p:nvPr/>
        </p:nvSpPr>
        <p:spPr>
          <a:xfrm>
            <a:off x="995363" y="965201"/>
            <a:ext cx="1865486" cy="445452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t" anchorCtr="0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understand trustworthy and ethical AI is a complex business, regulatory, and technical challenge, and we are committed to helping clients put it into practice.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KPMG Trusted AI is our strategic approach and framework to designing, building, deploying and using AI solutions in a responsible and ethical manner so we can accelerate value with confidence.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B7CAF1B-DCFF-AD2B-364E-624A6A2462DA}"/>
              </a:ext>
            </a:extLst>
          </p:cNvPr>
          <p:cNvGrpSpPr/>
          <p:nvPr/>
        </p:nvGrpSpPr>
        <p:grpSpPr>
          <a:xfrm>
            <a:off x="7598526" y="1129390"/>
            <a:ext cx="3393323" cy="4579424"/>
            <a:chOff x="7893802" y="1081032"/>
            <a:chExt cx="3156913" cy="4579424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972B4969-3FB4-1296-03DA-D6A6826F3A40}"/>
                </a:ext>
              </a:extLst>
            </p:cNvPr>
            <p:cNvSpPr/>
            <p:nvPr/>
          </p:nvSpPr>
          <p:spPr>
            <a:xfrm>
              <a:off x="7893802" y="1081032"/>
              <a:ext cx="3156913" cy="138349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" tIns="54610" rIns="54864" bIns="5461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KPMG Bold"/>
                  <a:ea typeface="+mn-ea"/>
                  <a:cs typeface="+mn-cs"/>
                </a:rPr>
                <a:t>Values-driven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KPMG Bold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 implement AI as guided by our Values. They are our differentiator and shape a culture that is open, inclusive, and operates to the highest ethical standards.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EAE48C8-D448-E324-5E48-C053DD77444F}"/>
                </a:ext>
              </a:extLst>
            </p:cNvPr>
            <p:cNvSpPr/>
            <p:nvPr/>
          </p:nvSpPr>
          <p:spPr>
            <a:xfrm>
              <a:off x="7893802" y="2678999"/>
              <a:ext cx="3156913" cy="138349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" tIns="54610" rIns="54864" bIns="5461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KPMG Bold"/>
                  <a:ea typeface="+mn-ea"/>
                  <a:cs typeface="+mn-cs"/>
                </a:rPr>
                <a:t>Human-centric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 are embracing AI to empower and augment human capabilities—to unleash creativity and improve productivity in a way that allows people to reimagine how they spend their days.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4DE9EA42-5F95-3020-AE75-5B1977DFF9C9}"/>
                </a:ext>
              </a:extLst>
            </p:cNvPr>
            <p:cNvSpPr/>
            <p:nvPr/>
          </p:nvSpPr>
          <p:spPr>
            <a:xfrm>
              <a:off x="7893802" y="4276966"/>
              <a:ext cx="3156913" cy="138349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" tIns="54610" rIns="54864" bIns="5461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KPMG Bold"/>
                  <a:ea typeface="+mn-ea"/>
                  <a:cs typeface="+mn-cs"/>
                </a:rPr>
                <a:t>Trustworthy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 will strive to ensure our data acquisition, governance, and usage practices uphold ethical standards and comply with applicable privacy and data protection regulations, as well as any confidentiality requirements.</a:t>
              </a:r>
            </a:p>
          </p:txBody>
        </p:sp>
      </p:grpSp>
      <p:pic>
        <p:nvPicPr>
          <p:cNvPr id="4" name="Picture 3" descr="A circular diagram of a brain&#10;&#10;Description automatically generated with medium confidence">
            <a:extLst>
              <a:ext uri="{FF2B5EF4-FFF2-40B4-BE49-F238E27FC236}">
                <a16:creationId xmlns:a16="http://schemas.microsoft.com/office/drawing/2014/main" id="{E2E0046F-8C68-A977-3DA4-037BE09302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69" y="1272222"/>
            <a:ext cx="4174347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3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65D7F-4118-1772-B170-F90C4D364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KPMG Trusted Al ethical pillars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58A4AB7-3B04-B27C-EE42-77D292C0EDC5}"/>
              </a:ext>
            </a:extLst>
          </p:cNvPr>
          <p:cNvSpPr txBox="1"/>
          <p:nvPr/>
        </p:nvSpPr>
        <p:spPr>
          <a:xfrm>
            <a:off x="995362" y="1105348"/>
            <a:ext cx="10195199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we aim to deliver our commitments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KPMG, our approach to trusted Al rests on ten ethical pillars across the Al lifecycle: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739B5A-4BE3-0F22-7BE3-34A16F6C3571}"/>
              </a:ext>
            </a:extLst>
          </p:cNvPr>
          <p:cNvGrpSpPr/>
          <p:nvPr/>
        </p:nvGrpSpPr>
        <p:grpSpPr>
          <a:xfrm>
            <a:off x="1008656" y="1687671"/>
            <a:ext cx="10181905" cy="584775"/>
            <a:chOff x="1008656" y="1687671"/>
            <a:chExt cx="10181905" cy="58477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1D4B2E6-4628-AC16-E3B1-16807AB35995}"/>
                </a:ext>
              </a:extLst>
            </p:cNvPr>
            <p:cNvSpPr/>
            <p:nvPr/>
          </p:nvSpPr>
          <p:spPr>
            <a:xfrm>
              <a:off x="1593123" y="1687671"/>
              <a:ext cx="4206240" cy="584775"/>
            </a:xfrm>
            <a:custGeom>
              <a:avLst/>
              <a:gdLst>
                <a:gd name="connsiteX0" fmla="*/ 0 w 2491740"/>
                <a:gd name="connsiteY0" fmla="*/ 548640 h 548639"/>
                <a:gd name="connsiteX1" fmla="*/ 2491740 w 2491740"/>
                <a:gd name="connsiteY1" fmla="*/ 548640 h 548639"/>
                <a:gd name="connsiteX2" fmla="*/ 2491740 w 2491740"/>
                <a:gd name="connsiteY2" fmla="*/ 0 h 548639"/>
                <a:gd name="connsiteX3" fmla="*/ 0 w 2491740"/>
                <a:gd name="connsiteY3" fmla="*/ 0 h 548639"/>
                <a:gd name="connsiteX4" fmla="*/ 0 w 2491740"/>
                <a:gd name="connsiteY4" fmla="*/ 548640 h 548639"/>
                <a:gd name="connsiteX5" fmla="*/ 0 w 2491740"/>
                <a:gd name="connsiteY5" fmla="*/ 548640 h 54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1740" h="548639">
                  <a:moveTo>
                    <a:pt x="0" y="548640"/>
                  </a:moveTo>
                  <a:lnTo>
                    <a:pt x="2491740" y="548640"/>
                  </a:lnTo>
                  <a:lnTo>
                    <a:pt x="2491740" y="0"/>
                  </a:lnTo>
                  <a:lnTo>
                    <a:pt x="0" y="0"/>
                  </a:lnTo>
                  <a:lnTo>
                    <a:pt x="0" y="548640"/>
                  </a:lnTo>
                  <a:lnTo>
                    <a:pt x="0" y="548640"/>
                  </a:lnTo>
                  <a:close/>
                </a:path>
              </a:pathLst>
            </a:custGeom>
            <a:noFill/>
            <a:ln w="0" cap="flat">
              <a:noFill/>
              <a:prstDash val="solid"/>
              <a:miter/>
            </a:ln>
          </p:spPr>
          <p:txBody>
            <a:bodyPr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B8F5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KPMG Bold"/>
                  <a:ea typeface="+mn-ea"/>
                  <a:cs typeface="+mn-cs"/>
                </a:rPr>
                <a:t>Fairness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 solutions should be designed to reduce or eliminate bias against individuals, communities, and groups.</a:t>
              </a: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C118735-5340-2E54-3339-61D30B816C73}"/>
                </a:ext>
              </a:extLst>
            </p:cNvPr>
            <p:cNvSpPr/>
            <p:nvPr/>
          </p:nvSpPr>
          <p:spPr>
            <a:xfrm>
              <a:off x="6984321" y="1687671"/>
              <a:ext cx="4206240" cy="584775"/>
            </a:xfrm>
            <a:custGeom>
              <a:avLst/>
              <a:gdLst>
                <a:gd name="connsiteX0" fmla="*/ 2491740 w 2491740"/>
                <a:gd name="connsiteY0" fmla="*/ 548640 h 548639"/>
                <a:gd name="connsiteX1" fmla="*/ 0 w 2491740"/>
                <a:gd name="connsiteY1" fmla="*/ 548640 h 548639"/>
                <a:gd name="connsiteX2" fmla="*/ 0 w 2491740"/>
                <a:gd name="connsiteY2" fmla="*/ 0 h 548639"/>
                <a:gd name="connsiteX3" fmla="*/ 2491740 w 2491740"/>
                <a:gd name="connsiteY3" fmla="*/ 0 h 548639"/>
                <a:gd name="connsiteX4" fmla="*/ 2491740 w 2491740"/>
                <a:gd name="connsiteY4" fmla="*/ 548640 h 548639"/>
                <a:gd name="connsiteX5" fmla="*/ 2491740 w 2491740"/>
                <a:gd name="connsiteY5" fmla="*/ 548640 h 54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1740" h="548639">
                  <a:moveTo>
                    <a:pt x="2491740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2491740" y="0"/>
                  </a:lnTo>
                  <a:lnTo>
                    <a:pt x="2491740" y="548640"/>
                  </a:lnTo>
                  <a:lnTo>
                    <a:pt x="2491740" y="548640"/>
                  </a:lnTo>
                  <a:close/>
                </a:path>
              </a:pathLst>
            </a:custGeom>
            <a:noFill/>
            <a:ln w="0" cap="flat">
              <a:noFill/>
              <a:prstDash val="solid"/>
              <a:miter/>
            </a:ln>
          </p:spPr>
          <p:txBody>
            <a:bodyPr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B8F5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KPMG Bold"/>
                  <a:ea typeface="+mn-ea"/>
                  <a:cs typeface="+mn-cs"/>
                </a:rPr>
                <a:t>Reliability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 solutions should consistently operate in accordance with their intended purpose and scope and at the desired level of precision. </a:t>
              </a:r>
            </a:p>
          </p:txBody>
        </p:sp>
        <p:pic>
          <p:nvPicPr>
            <p:cNvPr id="112" name="Graphic 111">
              <a:extLst>
                <a:ext uri="{FF2B5EF4-FFF2-40B4-BE49-F238E27FC236}">
                  <a16:creationId xmlns:a16="http://schemas.microsoft.com/office/drawing/2014/main" id="{58E6A74C-25A3-C0CA-964A-F26DCA335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8656" y="1830230"/>
              <a:ext cx="357283" cy="299657"/>
            </a:xfrm>
            <a:prstGeom prst="rect">
              <a:avLst/>
            </a:prstGeom>
          </p:spPr>
        </p:pic>
        <p:pic>
          <p:nvPicPr>
            <p:cNvPr id="117" name="Graphic 116">
              <a:extLst>
                <a:ext uri="{FF2B5EF4-FFF2-40B4-BE49-F238E27FC236}">
                  <a16:creationId xmlns:a16="http://schemas.microsoft.com/office/drawing/2014/main" id="{C81FAB27-263D-CC3F-E0FF-1B77D5F72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67488" y="1808908"/>
              <a:ext cx="329623" cy="3423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63414B1-DE17-5874-C341-6BE297C5F69A}"/>
              </a:ext>
            </a:extLst>
          </p:cNvPr>
          <p:cNvGrpSpPr/>
          <p:nvPr/>
        </p:nvGrpSpPr>
        <p:grpSpPr>
          <a:xfrm>
            <a:off x="1028825" y="2441235"/>
            <a:ext cx="10161736" cy="730969"/>
            <a:chOff x="1028825" y="2483361"/>
            <a:chExt cx="10161736" cy="730969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F17ABA2-1E4E-353C-1F5D-46FD24BBAEB3}"/>
                </a:ext>
              </a:extLst>
            </p:cNvPr>
            <p:cNvSpPr/>
            <p:nvPr/>
          </p:nvSpPr>
          <p:spPr>
            <a:xfrm>
              <a:off x="1593123" y="2483361"/>
              <a:ext cx="4206240" cy="730969"/>
            </a:xfrm>
            <a:custGeom>
              <a:avLst/>
              <a:gdLst>
                <a:gd name="connsiteX0" fmla="*/ 0 w 2491740"/>
                <a:gd name="connsiteY0" fmla="*/ 548640 h 548639"/>
                <a:gd name="connsiteX1" fmla="*/ 2491740 w 2491740"/>
                <a:gd name="connsiteY1" fmla="*/ 548640 h 548639"/>
                <a:gd name="connsiteX2" fmla="*/ 2491740 w 2491740"/>
                <a:gd name="connsiteY2" fmla="*/ 0 h 548639"/>
                <a:gd name="connsiteX3" fmla="*/ 0 w 2491740"/>
                <a:gd name="connsiteY3" fmla="*/ 0 h 548639"/>
                <a:gd name="connsiteX4" fmla="*/ 0 w 2491740"/>
                <a:gd name="connsiteY4" fmla="*/ 548640 h 548639"/>
                <a:gd name="connsiteX5" fmla="*/ 0 w 2491740"/>
                <a:gd name="connsiteY5" fmla="*/ 548640 h 54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1740" h="548639">
                  <a:moveTo>
                    <a:pt x="0" y="548640"/>
                  </a:moveTo>
                  <a:lnTo>
                    <a:pt x="2491740" y="548640"/>
                  </a:lnTo>
                  <a:lnTo>
                    <a:pt x="2491740" y="0"/>
                  </a:lnTo>
                  <a:lnTo>
                    <a:pt x="0" y="0"/>
                  </a:lnTo>
                  <a:lnTo>
                    <a:pt x="0" y="548640"/>
                  </a:lnTo>
                  <a:lnTo>
                    <a:pt x="0" y="548640"/>
                  </a:lnTo>
                  <a:close/>
                </a:path>
              </a:pathLst>
            </a:custGeom>
            <a:noFill/>
            <a:ln w="0" cap="flat">
              <a:noFill/>
              <a:prstDash val="solid"/>
              <a:miter/>
            </a:ln>
          </p:spPr>
          <p:txBody>
            <a:bodyPr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B8F5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KPMG Bold"/>
                  <a:ea typeface="+mn-ea"/>
                  <a:cs typeface="+mn-cs"/>
                </a:rPr>
                <a:t>Transparency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 solutions should include responsible disclosure to provide stakeholders with a clear understanding of what is happening in each solution across the Al lifecycle. </a:t>
              </a: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90B102D-1461-5606-45F7-D9F496FF505E}"/>
                </a:ext>
              </a:extLst>
            </p:cNvPr>
            <p:cNvSpPr/>
            <p:nvPr/>
          </p:nvSpPr>
          <p:spPr>
            <a:xfrm>
              <a:off x="6984321" y="2556458"/>
              <a:ext cx="4206240" cy="584775"/>
            </a:xfrm>
            <a:custGeom>
              <a:avLst/>
              <a:gdLst>
                <a:gd name="connsiteX0" fmla="*/ 2491740 w 2491740"/>
                <a:gd name="connsiteY0" fmla="*/ 548640 h 548639"/>
                <a:gd name="connsiteX1" fmla="*/ 0 w 2491740"/>
                <a:gd name="connsiteY1" fmla="*/ 548640 h 548639"/>
                <a:gd name="connsiteX2" fmla="*/ 0 w 2491740"/>
                <a:gd name="connsiteY2" fmla="*/ 0 h 548639"/>
                <a:gd name="connsiteX3" fmla="*/ 2491740 w 2491740"/>
                <a:gd name="connsiteY3" fmla="*/ 0 h 548639"/>
                <a:gd name="connsiteX4" fmla="*/ 2491740 w 2491740"/>
                <a:gd name="connsiteY4" fmla="*/ 548640 h 548639"/>
                <a:gd name="connsiteX5" fmla="*/ 2491740 w 2491740"/>
                <a:gd name="connsiteY5" fmla="*/ 548640 h 54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1740" h="548639">
                  <a:moveTo>
                    <a:pt x="2491740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2491740" y="0"/>
                  </a:lnTo>
                  <a:lnTo>
                    <a:pt x="2491740" y="548640"/>
                  </a:lnTo>
                  <a:lnTo>
                    <a:pt x="2491740" y="548640"/>
                  </a:lnTo>
                  <a:close/>
                </a:path>
              </a:pathLst>
            </a:custGeom>
            <a:noFill/>
            <a:ln w="0" cap="flat">
              <a:noFill/>
              <a:prstDash val="solid"/>
              <a:miter/>
            </a:ln>
          </p:spPr>
          <p:txBody>
            <a:bodyPr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B8F5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KPMG Bold"/>
                  <a:ea typeface="+mn-ea"/>
                  <a:cs typeface="+mn-cs"/>
                </a:rPr>
                <a:t>Security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Robust and resilient practices should be implemented to safeguard Al solutions against bad actors, misinformation, or adverse events. </a:t>
              </a:r>
            </a:p>
          </p:txBody>
        </p:sp>
        <p:pic>
          <p:nvPicPr>
            <p:cNvPr id="113" name="Graphic 112">
              <a:extLst>
                <a:ext uri="{FF2B5EF4-FFF2-40B4-BE49-F238E27FC236}">
                  <a16:creationId xmlns:a16="http://schemas.microsoft.com/office/drawing/2014/main" id="{1DBB889A-92F4-3B72-11A7-ECCA9BBF1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8825" y="2665017"/>
              <a:ext cx="316945" cy="367656"/>
            </a:xfrm>
            <a:prstGeom prst="rect">
              <a:avLst/>
            </a:prstGeom>
          </p:spPr>
        </p:pic>
        <p:pic>
          <p:nvPicPr>
            <p:cNvPr id="118" name="Graphic 117">
              <a:extLst>
                <a:ext uri="{FF2B5EF4-FFF2-40B4-BE49-F238E27FC236}">
                  <a16:creationId xmlns:a16="http://schemas.microsoft.com/office/drawing/2014/main" id="{BC6C98E9-3515-AC13-3AE2-D3435D221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92843" y="2652340"/>
              <a:ext cx="278912" cy="393011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140EBE3-60F4-FDBE-41AC-073A84FCEFD2}"/>
              </a:ext>
            </a:extLst>
          </p:cNvPr>
          <p:cNvGrpSpPr/>
          <p:nvPr/>
        </p:nvGrpSpPr>
        <p:grpSpPr>
          <a:xfrm>
            <a:off x="1041503" y="3340992"/>
            <a:ext cx="10149058" cy="782674"/>
            <a:chOff x="1041503" y="3378783"/>
            <a:chExt cx="10149058" cy="782674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5AAE97A-7CC9-F8E0-C47B-6464DE524FA0}"/>
                </a:ext>
              </a:extLst>
            </p:cNvPr>
            <p:cNvSpPr/>
            <p:nvPr/>
          </p:nvSpPr>
          <p:spPr>
            <a:xfrm>
              <a:off x="1593123" y="3378783"/>
              <a:ext cx="4206240" cy="782674"/>
            </a:xfrm>
            <a:custGeom>
              <a:avLst/>
              <a:gdLst>
                <a:gd name="connsiteX0" fmla="*/ 0 w 2491740"/>
                <a:gd name="connsiteY0" fmla="*/ 548640 h 548639"/>
                <a:gd name="connsiteX1" fmla="*/ 2491740 w 2491740"/>
                <a:gd name="connsiteY1" fmla="*/ 548640 h 548639"/>
                <a:gd name="connsiteX2" fmla="*/ 2491740 w 2491740"/>
                <a:gd name="connsiteY2" fmla="*/ 0 h 548639"/>
                <a:gd name="connsiteX3" fmla="*/ 0 w 2491740"/>
                <a:gd name="connsiteY3" fmla="*/ 0 h 548639"/>
                <a:gd name="connsiteX4" fmla="*/ 0 w 2491740"/>
                <a:gd name="connsiteY4" fmla="*/ 548640 h 548639"/>
                <a:gd name="connsiteX5" fmla="*/ 0 w 2491740"/>
                <a:gd name="connsiteY5" fmla="*/ 548640 h 54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1740" h="548639">
                  <a:moveTo>
                    <a:pt x="0" y="548640"/>
                  </a:moveTo>
                  <a:lnTo>
                    <a:pt x="2491740" y="548640"/>
                  </a:lnTo>
                  <a:lnTo>
                    <a:pt x="2491740" y="0"/>
                  </a:lnTo>
                  <a:lnTo>
                    <a:pt x="0" y="0"/>
                  </a:lnTo>
                  <a:lnTo>
                    <a:pt x="0" y="548640"/>
                  </a:lnTo>
                  <a:lnTo>
                    <a:pt x="0" y="548640"/>
                  </a:lnTo>
                  <a:close/>
                </a:path>
              </a:pathLst>
            </a:custGeom>
            <a:noFill/>
            <a:ln w="0" cap="flat">
              <a:noFill/>
              <a:prstDash val="solid"/>
              <a:miter/>
            </a:ln>
          </p:spPr>
          <p:txBody>
            <a:bodyPr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err="1">
                  <a:ln>
                    <a:noFill/>
                  </a:ln>
                  <a:solidFill>
                    <a:srgbClr val="00B8F5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KPMG Bold"/>
                  <a:ea typeface="+mn-ea"/>
                  <a:cs typeface="+mn-cs"/>
                </a:rPr>
                <a:t>Explainability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B8F5">
                    <a:lumMod val="40000"/>
                    <a:lumOff val="60000"/>
                  </a:srgbClr>
                </a:solidFill>
                <a:effectLst/>
                <a:uLnTx/>
                <a:uFillTx/>
                <a:latin typeface="KPMG Bold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 solutions should be developed and delivered in a way that answers the questions of how and why a conclusion was drawn from the solution. </a:t>
              </a: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3DA1C68-6A5E-A3B0-1F1E-86D3528FD049}"/>
                </a:ext>
              </a:extLst>
            </p:cNvPr>
            <p:cNvSpPr/>
            <p:nvPr/>
          </p:nvSpPr>
          <p:spPr>
            <a:xfrm>
              <a:off x="6984321" y="3477733"/>
              <a:ext cx="4206240" cy="584775"/>
            </a:xfrm>
            <a:custGeom>
              <a:avLst/>
              <a:gdLst>
                <a:gd name="connsiteX0" fmla="*/ 2491740 w 2491740"/>
                <a:gd name="connsiteY0" fmla="*/ 548640 h 548639"/>
                <a:gd name="connsiteX1" fmla="*/ 0 w 2491740"/>
                <a:gd name="connsiteY1" fmla="*/ 548640 h 548639"/>
                <a:gd name="connsiteX2" fmla="*/ 0 w 2491740"/>
                <a:gd name="connsiteY2" fmla="*/ 0 h 548639"/>
                <a:gd name="connsiteX3" fmla="*/ 2491740 w 2491740"/>
                <a:gd name="connsiteY3" fmla="*/ 0 h 548639"/>
                <a:gd name="connsiteX4" fmla="*/ 2491740 w 2491740"/>
                <a:gd name="connsiteY4" fmla="*/ 548640 h 548639"/>
                <a:gd name="connsiteX5" fmla="*/ 2491740 w 2491740"/>
                <a:gd name="connsiteY5" fmla="*/ 548640 h 54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1740" h="548639">
                  <a:moveTo>
                    <a:pt x="2491740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2491740" y="0"/>
                  </a:lnTo>
                  <a:lnTo>
                    <a:pt x="2491740" y="548640"/>
                  </a:lnTo>
                  <a:lnTo>
                    <a:pt x="2491740" y="548640"/>
                  </a:lnTo>
                  <a:close/>
                </a:path>
              </a:pathLst>
            </a:custGeom>
            <a:noFill/>
            <a:ln w="0" cap="flat">
              <a:noFill/>
              <a:prstDash val="solid"/>
              <a:miter/>
            </a:ln>
          </p:spPr>
          <p:txBody>
            <a:bodyPr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B8F5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KPMG Bold"/>
                  <a:ea typeface="+mn-ea"/>
                  <a:cs typeface="+mn-cs"/>
                </a:rPr>
                <a:t>Safety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 solutions should be designed and implemented to safeguard against harm to people, businesses, and property </a:t>
              </a:r>
            </a:p>
          </p:txBody>
        </p:sp>
        <p:pic>
          <p:nvPicPr>
            <p:cNvPr id="114" name="Graphic 113">
              <a:extLst>
                <a:ext uri="{FF2B5EF4-FFF2-40B4-BE49-F238E27FC236}">
                  <a16:creationId xmlns:a16="http://schemas.microsoft.com/office/drawing/2014/main" id="{1BBBF8ED-36D9-9D0A-D3AF-819925076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41503" y="3624326"/>
              <a:ext cx="291589" cy="291589"/>
            </a:xfrm>
            <a:prstGeom prst="rect">
              <a:avLst/>
            </a:prstGeom>
          </p:spPr>
        </p:pic>
        <p:pic>
          <p:nvPicPr>
            <p:cNvPr id="119" name="Graphic 118">
              <a:extLst>
                <a:ext uri="{FF2B5EF4-FFF2-40B4-BE49-F238E27FC236}">
                  <a16:creationId xmlns:a16="http://schemas.microsoft.com/office/drawing/2014/main" id="{908C39D3-B24B-F391-6317-94FB026BA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99182" y="3598970"/>
              <a:ext cx="266234" cy="3423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B3E840A-FC99-12F8-4EFE-006C897532A6}"/>
              </a:ext>
            </a:extLst>
          </p:cNvPr>
          <p:cNvGrpSpPr/>
          <p:nvPr/>
        </p:nvGrpSpPr>
        <p:grpSpPr>
          <a:xfrm>
            <a:off x="1022486" y="4292454"/>
            <a:ext cx="10168075" cy="782675"/>
            <a:chOff x="1022486" y="4298424"/>
            <a:chExt cx="10168075" cy="782675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F71D0CC-AE8E-007E-ECFE-DF7AE6C90AF8}"/>
                </a:ext>
              </a:extLst>
            </p:cNvPr>
            <p:cNvSpPr/>
            <p:nvPr/>
          </p:nvSpPr>
          <p:spPr>
            <a:xfrm>
              <a:off x="1593123" y="4298424"/>
              <a:ext cx="4206240" cy="782675"/>
            </a:xfrm>
            <a:custGeom>
              <a:avLst/>
              <a:gdLst>
                <a:gd name="connsiteX0" fmla="*/ 0 w 2491740"/>
                <a:gd name="connsiteY0" fmla="*/ 548640 h 548640"/>
                <a:gd name="connsiteX1" fmla="*/ 2491740 w 2491740"/>
                <a:gd name="connsiteY1" fmla="*/ 548640 h 548640"/>
                <a:gd name="connsiteX2" fmla="*/ 2491740 w 2491740"/>
                <a:gd name="connsiteY2" fmla="*/ 0 h 548640"/>
                <a:gd name="connsiteX3" fmla="*/ 0 w 2491740"/>
                <a:gd name="connsiteY3" fmla="*/ 0 h 548640"/>
                <a:gd name="connsiteX4" fmla="*/ 0 w 2491740"/>
                <a:gd name="connsiteY4" fmla="*/ 548640 h 548640"/>
                <a:gd name="connsiteX5" fmla="*/ 0 w 2491740"/>
                <a:gd name="connsiteY5" fmla="*/ 54864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1740" h="548640">
                  <a:moveTo>
                    <a:pt x="0" y="548640"/>
                  </a:moveTo>
                  <a:lnTo>
                    <a:pt x="2491740" y="548640"/>
                  </a:lnTo>
                  <a:lnTo>
                    <a:pt x="2491740" y="0"/>
                  </a:lnTo>
                  <a:lnTo>
                    <a:pt x="0" y="0"/>
                  </a:lnTo>
                  <a:lnTo>
                    <a:pt x="0" y="548640"/>
                  </a:lnTo>
                  <a:lnTo>
                    <a:pt x="0" y="548640"/>
                  </a:lnTo>
                  <a:close/>
                </a:path>
              </a:pathLst>
            </a:custGeom>
            <a:noFill/>
            <a:ln w="0" cap="flat">
              <a:noFill/>
              <a:prstDash val="solid"/>
              <a:miter/>
            </a:ln>
          </p:spPr>
          <p:txBody>
            <a:bodyPr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B8F5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KPMG Bold"/>
                  <a:ea typeface="+mn-ea"/>
                  <a:cs typeface="+mn-cs"/>
                </a:rPr>
                <a:t>Accountability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Human oversight and responsibility should be embedded across the Al lifecycle to manage risk and comply with applicable laws and regulations. </a:t>
              </a: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2615764-9BDE-FE87-12AA-06471E18CC7D}"/>
                </a:ext>
              </a:extLst>
            </p:cNvPr>
            <p:cNvSpPr/>
            <p:nvPr/>
          </p:nvSpPr>
          <p:spPr>
            <a:xfrm>
              <a:off x="6984321" y="4397374"/>
              <a:ext cx="4206240" cy="584775"/>
            </a:xfrm>
            <a:custGeom>
              <a:avLst/>
              <a:gdLst>
                <a:gd name="connsiteX0" fmla="*/ 2491740 w 2491740"/>
                <a:gd name="connsiteY0" fmla="*/ 548640 h 548640"/>
                <a:gd name="connsiteX1" fmla="*/ 0 w 2491740"/>
                <a:gd name="connsiteY1" fmla="*/ 548640 h 548640"/>
                <a:gd name="connsiteX2" fmla="*/ 0 w 2491740"/>
                <a:gd name="connsiteY2" fmla="*/ 0 h 548640"/>
                <a:gd name="connsiteX3" fmla="*/ 2491740 w 2491740"/>
                <a:gd name="connsiteY3" fmla="*/ 0 h 548640"/>
                <a:gd name="connsiteX4" fmla="*/ 2491740 w 2491740"/>
                <a:gd name="connsiteY4" fmla="*/ 548640 h 548640"/>
                <a:gd name="connsiteX5" fmla="*/ 2491740 w 2491740"/>
                <a:gd name="connsiteY5" fmla="*/ 54864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1740" h="548640">
                  <a:moveTo>
                    <a:pt x="2491740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2491740" y="0"/>
                  </a:lnTo>
                  <a:lnTo>
                    <a:pt x="2491740" y="548640"/>
                  </a:lnTo>
                  <a:lnTo>
                    <a:pt x="2491740" y="548640"/>
                  </a:lnTo>
                  <a:close/>
                </a:path>
              </a:pathLst>
            </a:custGeom>
            <a:noFill/>
            <a:ln w="0" cap="flat">
              <a:noFill/>
              <a:prstDash val="solid"/>
              <a:miter/>
            </a:ln>
          </p:spPr>
          <p:txBody>
            <a:bodyPr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B8F5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KPMG Bold"/>
                  <a:ea typeface="+mn-ea"/>
                  <a:cs typeface="+mn-cs"/>
                </a:rPr>
                <a:t>Privacy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 solutions should be designed to comply with applicable privacy and data protection laws and regulations.</a:t>
              </a:r>
            </a:p>
          </p:txBody>
        </p:sp>
        <p:pic>
          <p:nvPicPr>
            <p:cNvPr id="115" name="Graphic 114">
              <a:extLst>
                <a:ext uri="{FF2B5EF4-FFF2-40B4-BE49-F238E27FC236}">
                  <a16:creationId xmlns:a16="http://schemas.microsoft.com/office/drawing/2014/main" id="{41ED9DF4-3013-6D5D-98AA-CFCAAF06E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22486" y="4518611"/>
              <a:ext cx="329623" cy="342300"/>
            </a:xfrm>
            <a:prstGeom prst="rect">
              <a:avLst/>
            </a:prstGeom>
          </p:spPr>
        </p:pic>
        <p:pic>
          <p:nvPicPr>
            <p:cNvPr id="120" name="Graphic 119">
              <a:extLst>
                <a:ext uri="{FF2B5EF4-FFF2-40B4-BE49-F238E27FC236}">
                  <a16:creationId xmlns:a16="http://schemas.microsoft.com/office/drawing/2014/main" id="{A8018251-F5B9-94C2-DE2C-739044885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411860" y="4499594"/>
              <a:ext cx="240878" cy="38033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79E6DCB-B253-41AB-E103-B8D8912916D7}"/>
              </a:ext>
            </a:extLst>
          </p:cNvPr>
          <p:cNvGrpSpPr/>
          <p:nvPr/>
        </p:nvGrpSpPr>
        <p:grpSpPr>
          <a:xfrm>
            <a:off x="1002893" y="5243920"/>
            <a:ext cx="10187668" cy="730969"/>
            <a:chOff x="1002893" y="5243920"/>
            <a:chExt cx="10187668" cy="730969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6C06A19-957F-8C11-8080-2AFE3A0A11CC}"/>
                </a:ext>
              </a:extLst>
            </p:cNvPr>
            <p:cNvSpPr/>
            <p:nvPr/>
          </p:nvSpPr>
          <p:spPr>
            <a:xfrm>
              <a:off x="1593123" y="5243920"/>
              <a:ext cx="4206240" cy="730969"/>
            </a:xfrm>
            <a:custGeom>
              <a:avLst/>
              <a:gdLst>
                <a:gd name="connsiteX0" fmla="*/ 0 w 2491740"/>
                <a:gd name="connsiteY0" fmla="*/ 548640 h 548640"/>
                <a:gd name="connsiteX1" fmla="*/ 2491740 w 2491740"/>
                <a:gd name="connsiteY1" fmla="*/ 548640 h 548640"/>
                <a:gd name="connsiteX2" fmla="*/ 2491740 w 2491740"/>
                <a:gd name="connsiteY2" fmla="*/ 0 h 548640"/>
                <a:gd name="connsiteX3" fmla="*/ 0 w 2491740"/>
                <a:gd name="connsiteY3" fmla="*/ 0 h 548640"/>
                <a:gd name="connsiteX4" fmla="*/ 0 w 2491740"/>
                <a:gd name="connsiteY4" fmla="*/ 548640 h 548640"/>
                <a:gd name="connsiteX5" fmla="*/ 0 w 2491740"/>
                <a:gd name="connsiteY5" fmla="*/ 54864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1740" h="548640">
                  <a:moveTo>
                    <a:pt x="0" y="548640"/>
                  </a:moveTo>
                  <a:lnTo>
                    <a:pt x="2491740" y="548640"/>
                  </a:lnTo>
                  <a:lnTo>
                    <a:pt x="2491740" y="0"/>
                  </a:lnTo>
                  <a:lnTo>
                    <a:pt x="0" y="0"/>
                  </a:lnTo>
                  <a:lnTo>
                    <a:pt x="0" y="548640"/>
                  </a:lnTo>
                  <a:lnTo>
                    <a:pt x="0" y="548640"/>
                  </a:lnTo>
                  <a:close/>
                </a:path>
              </a:pathLst>
            </a:custGeom>
            <a:noFill/>
            <a:ln w="0" cap="flat">
              <a:noFill/>
              <a:prstDash val="solid"/>
              <a:miter/>
            </a:ln>
          </p:spPr>
          <p:txBody>
            <a:bodyPr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B8F5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KPMG Bold"/>
                  <a:ea typeface="+mn-ea"/>
                  <a:cs typeface="+mn-cs"/>
                </a:rPr>
                <a:t>Data Integrity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 used in Al solutions should be acquired in compliance with applicable laws and regulators and assessed for accuracy, completeness, appropriateness, and quality to drive trusted decisions. </a:t>
              </a: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12E48BC-8754-9619-B887-9135FA813AEA}"/>
                </a:ext>
              </a:extLst>
            </p:cNvPr>
            <p:cNvSpPr/>
            <p:nvPr/>
          </p:nvSpPr>
          <p:spPr>
            <a:xfrm>
              <a:off x="6984321" y="5317017"/>
              <a:ext cx="4206240" cy="584775"/>
            </a:xfrm>
            <a:custGeom>
              <a:avLst/>
              <a:gdLst>
                <a:gd name="connsiteX0" fmla="*/ 2491740 w 2491740"/>
                <a:gd name="connsiteY0" fmla="*/ 548640 h 548640"/>
                <a:gd name="connsiteX1" fmla="*/ 0 w 2491740"/>
                <a:gd name="connsiteY1" fmla="*/ 548640 h 548640"/>
                <a:gd name="connsiteX2" fmla="*/ 0 w 2491740"/>
                <a:gd name="connsiteY2" fmla="*/ 0 h 548640"/>
                <a:gd name="connsiteX3" fmla="*/ 2491740 w 2491740"/>
                <a:gd name="connsiteY3" fmla="*/ 0 h 548640"/>
                <a:gd name="connsiteX4" fmla="*/ 2491740 w 2491740"/>
                <a:gd name="connsiteY4" fmla="*/ 548640 h 548640"/>
                <a:gd name="connsiteX5" fmla="*/ 2491740 w 2491740"/>
                <a:gd name="connsiteY5" fmla="*/ 54864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1740" h="548640">
                  <a:moveTo>
                    <a:pt x="2491740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2491740" y="0"/>
                  </a:lnTo>
                  <a:lnTo>
                    <a:pt x="2491740" y="548640"/>
                  </a:lnTo>
                  <a:lnTo>
                    <a:pt x="2491740" y="548640"/>
                  </a:lnTo>
                  <a:close/>
                </a:path>
              </a:pathLst>
            </a:custGeom>
            <a:noFill/>
            <a:ln w="0" cap="flat">
              <a:noFill/>
              <a:prstDash val="solid"/>
              <a:miter/>
            </a:ln>
          </p:spPr>
          <p:txBody>
            <a:bodyPr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B8F5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KPMG Bold"/>
                  <a:ea typeface="+mn-ea"/>
                  <a:cs typeface="+mn-cs"/>
                </a:rPr>
                <a:t>Sustainability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 solutions should be designed to be energy efficient, reduce carbon emissions, and support a cleaner environment </a:t>
              </a:r>
            </a:p>
          </p:txBody>
        </p:sp>
        <p:pic>
          <p:nvPicPr>
            <p:cNvPr id="116" name="Graphic 115">
              <a:extLst>
                <a:ext uri="{FF2B5EF4-FFF2-40B4-BE49-F238E27FC236}">
                  <a16:creationId xmlns:a16="http://schemas.microsoft.com/office/drawing/2014/main" id="{6B4A5E30-7090-B967-D0BD-90CA49C59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002893" y="5488389"/>
              <a:ext cx="368808" cy="242031"/>
            </a:xfrm>
            <a:prstGeom prst="rect">
              <a:avLst/>
            </a:prstGeom>
          </p:spPr>
        </p:pic>
        <p:pic>
          <p:nvPicPr>
            <p:cNvPr id="121" name="Graphic 120">
              <a:extLst>
                <a:ext uri="{FF2B5EF4-FFF2-40B4-BE49-F238E27FC236}">
                  <a16:creationId xmlns:a16="http://schemas.microsoft.com/office/drawing/2014/main" id="{503466AF-1986-1FBF-3D95-C60C7C3F4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330607" y="5453813"/>
              <a:ext cx="403384" cy="311182"/>
            </a:xfrm>
            <a:prstGeom prst="rect">
              <a:avLst/>
            </a:prstGeom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68D1D2-5129-287E-5727-E7E616794183}"/>
              </a:ext>
            </a:extLst>
          </p:cNvPr>
          <p:cNvCxnSpPr>
            <a:cxnSpLocks/>
          </p:cNvCxnSpPr>
          <p:nvPr/>
        </p:nvCxnSpPr>
        <p:spPr>
          <a:xfrm>
            <a:off x="1041503" y="2356841"/>
            <a:ext cx="4906810" cy="0"/>
          </a:xfrm>
          <a:prstGeom prst="line">
            <a:avLst/>
          </a:prstGeom>
          <a:ln w="6350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E30132-6302-177B-414A-E5A8CFB462AA}"/>
              </a:ext>
            </a:extLst>
          </p:cNvPr>
          <p:cNvCxnSpPr>
            <a:cxnSpLocks/>
          </p:cNvCxnSpPr>
          <p:nvPr/>
        </p:nvCxnSpPr>
        <p:spPr>
          <a:xfrm>
            <a:off x="1041503" y="3256598"/>
            <a:ext cx="4906810" cy="0"/>
          </a:xfrm>
          <a:prstGeom prst="line">
            <a:avLst/>
          </a:prstGeom>
          <a:ln w="6350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C53283-735B-57C5-2FBE-E7046844AFB5}"/>
              </a:ext>
            </a:extLst>
          </p:cNvPr>
          <p:cNvCxnSpPr>
            <a:cxnSpLocks/>
          </p:cNvCxnSpPr>
          <p:nvPr/>
        </p:nvCxnSpPr>
        <p:spPr>
          <a:xfrm>
            <a:off x="1041503" y="4208060"/>
            <a:ext cx="4906810" cy="0"/>
          </a:xfrm>
          <a:prstGeom prst="line">
            <a:avLst/>
          </a:prstGeom>
          <a:ln w="6350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7437A3-9712-8160-C422-7AEE5CF6C68A}"/>
              </a:ext>
            </a:extLst>
          </p:cNvPr>
          <p:cNvCxnSpPr>
            <a:cxnSpLocks/>
          </p:cNvCxnSpPr>
          <p:nvPr/>
        </p:nvCxnSpPr>
        <p:spPr>
          <a:xfrm>
            <a:off x="1041503" y="5159523"/>
            <a:ext cx="4906810" cy="0"/>
          </a:xfrm>
          <a:prstGeom prst="line">
            <a:avLst/>
          </a:prstGeom>
          <a:ln w="6350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8C15E1-4DE7-5249-FDA3-8A4F8ED47A30}"/>
              </a:ext>
            </a:extLst>
          </p:cNvPr>
          <p:cNvCxnSpPr>
            <a:cxnSpLocks/>
          </p:cNvCxnSpPr>
          <p:nvPr/>
        </p:nvCxnSpPr>
        <p:spPr>
          <a:xfrm>
            <a:off x="6293003" y="2356841"/>
            <a:ext cx="4906810" cy="0"/>
          </a:xfrm>
          <a:prstGeom prst="line">
            <a:avLst/>
          </a:prstGeom>
          <a:ln w="6350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D987DF-C56D-B5A3-071A-EECBF4DEDD1B}"/>
              </a:ext>
            </a:extLst>
          </p:cNvPr>
          <p:cNvCxnSpPr>
            <a:cxnSpLocks/>
          </p:cNvCxnSpPr>
          <p:nvPr/>
        </p:nvCxnSpPr>
        <p:spPr>
          <a:xfrm>
            <a:off x="6293003" y="3256598"/>
            <a:ext cx="4906810" cy="0"/>
          </a:xfrm>
          <a:prstGeom prst="line">
            <a:avLst/>
          </a:prstGeom>
          <a:ln w="6350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6FEB2F-10FE-FF0D-3195-0519356B0CA5}"/>
              </a:ext>
            </a:extLst>
          </p:cNvPr>
          <p:cNvCxnSpPr>
            <a:cxnSpLocks/>
          </p:cNvCxnSpPr>
          <p:nvPr/>
        </p:nvCxnSpPr>
        <p:spPr>
          <a:xfrm>
            <a:off x="6293003" y="4208060"/>
            <a:ext cx="4906810" cy="0"/>
          </a:xfrm>
          <a:prstGeom prst="line">
            <a:avLst/>
          </a:prstGeom>
          <a:ln w="6350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09568F-5983-2F84-8299-47340C54AB3C}"/>
              </a:ext>
            </a:extLst>
          </p:cNvPr>
          <p:cNvCxnSpPr>
            <a:cxnSpLocks/>
          </p:cNvCxnSpPr>
          <p:nvPr/>
        </p:nvCxnSpPr>
        <p:spPr>
          <a:xfrm>
            <a:off x="6293003" y="5159523"/>
            <a:ext cx="4906810" cy="0"/>
          </a:xfrm>
          <a:prstGeom prst="line">
            <a:avLst/>
          </a:prstGeom>
          <a:ln w="6350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1C7D96-5DFB-0B9D-D261-AFEE16A39F76}"/>
              </a:ext>
            </a:extLst>
          </p:cNvPr>
          <p:cNvCxnSpPr>
            <a:cxnSpLocks/>
          </p:cNvCxnSpPr>
          <p:nvPr/>
        </p:nvCxnSpPr>
        <p:spPr>
          <a:xfrm>
            <a:off x="6096000" y="1777708"/>
            <a:ext cx="0" cy="4197181"/>
          </a:xfrm>
          <a:prstGeom prst="line">
            <a:avLst/>
          </a:prstGeom>
          <a:ln w="6350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5399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2EE9M3Qsi61nqy71pNB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heme/theme1.xml><?xml version="1.0" encoding="utf-8"?>
<a:theme xmlns:a="http://schemas.openxmlformats.org/drawingml/2006/main" name="Master-2024">
  <a:themeElements>
    <a:clrScheme name="KPMG NEW Brand Color Palette 2022">
      <a:dk1>
        <a:srgbClr val="000000"/>
      </a:dk1>
      <a:lt1>
        <a:srgbClr val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Presentation2" id="{6F9D073B-8B7E-4CCD-B454-11736666544F}" vid="{CB0E54E2-5236-4DAF-8398-713F6E87C91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428</Words>
  <Application>Microsoft Office PowerPoint</Application>
  <PresentationFormat>Widescreen</PresentationFormat>
  <Paragraphs>33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Regular</vt:lpstr>
      <vt:lpstr>KPMG Bold</vt:lpstr>
      <vt:lpstr>Master-2024</vt:lpstr>
      <vt:lpstr>think-cell Slide</vt:lpstr>
      <vt:lpstr>KPMG’s Trusted AI Framework</vt:lpstr>
      <vt:lpstr>KPMG Trusted AI </vt:lpstr>
      <vt:lpstr>The KPMG Trusted Al ethical pillars</vt:lpstr>
    </vt:vector>
  </TitlesOfParts>
  <Company>KPMG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KPMG’s Trusted AI Framework</dc:title>
  <dc:creator>Palumbo, Serena</dc:creator>
  <cp:lastModifiedBy>Palumbo, Serena</cp:lastModifiedBy>
  <cp:revision>1</cp:revision>
  <dcterms:created xsi:type="dcterms:W3CDTF">2024-02-27T15:07:36Z</dcterms:created>
  <dcterms:modified xsi:type="dcterms:W3CDTF">2024-02-27T15:09:17Z</dcterms:modified>
</cp:coreProperties>
</file>